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56.png" ContentType="image/png"/>
  <Override PartName="/ppt/media/image55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0.png" ContentType="image/png"/>
  <Override PartName="/ppt/media/image37.png" ContentType="image/png"/>
  <Override PartName="/ppt/media/image49.png" ContentType="image/png"/>
  <Override PartName="/ppt/media/image12.png" ContentType="image/png"/>
  <Override PartName="/ppt/media/image3.png" ContentType="image/png"/>
  <Override PartName="/ppt/media/image5.svg" ContentType="image/svg"/>
  <Override PartName="/ppt/media/image17.png" ContentType="image/png"/>
  <Override PartName="/ppt/media/image28.svg" ContentType="image/svg"/>
  <Override PartName="/ppt/media/image70.svg" ContentType="image/svg"/>
  <Override PartName="/ppt/media/image19.png" ContentType="image/png"/>
  <Override PartName="/ppt/media/image61.png" ContentType="image/png"/>
  <Override PartName="/ppt/media/image21.png" ContentType="image/png"/>
  <Override PartName="/ppt/media/image58.png" ContentType="image/png"/>
  <Override PartName="/ppt/media/image45.svg" ContentType="image/svg"/>
  <Override PartName="/ppt/media/image23.png" ContentType="image/png"/>
  <Override PartName="/ppt/media/image48.svg" ContentType="image/svg"/>
  <Override PartName="/ppt/media/image72.png" ContentType="image/png"/>
  <Override PartName="/ppt/media/image25.png" ContentType="image/png"/>
  <Override PartName="/ppt/media/image71.png" ContentType="image/png"/>
  <Override PartName="/ppt/media/image29.png" ContentType="image/png"/>
  <Override PartName="/ppt/media/image16.svg" ContentType="image/svg"/>
  <Override PartName="/ppt/media/image69.png" ContentType="image/png"/>
  <Override PartName="/ppt/media/image67.png" ContentType="image/png"/>
  <Override PartName="/ppt/media/image30.png" ContentType="image/png"/>
  <Override PartName="/ppt/media/image63.png" ContentType="image/png"/>
  <Override PartName="/ppt/media/image14.png" ContentType="image/png"/>
  <Override PartName="/ppt/media/image62.svg" ContentType="image/svg"/>
  <Override PartName="/ppt/media/image27.png" ContentType="image/png"/>
  <Override PartName="/ppt/media/image66.svg" ContentType="image/svg"/>
  <Override PartName="/ppt/media/image22.png" ContentType="image/png"/>
  <Override PartName="/ppt/media/image24.png" ContentType="image/png"/>
  <Override PartName="/ppt/media/image68.svg" ContentType="image/svg"/>
  <Override PartName="/ppt/media/image26.svg" ContentType="image/svg"/>
  <Override PartName="/ppt/media/image7.png" ContentType="image/png"/>
  <Override PartName="/ppt/media/image9.png" ContentType="image/png"/>
  <Override PartName="/ppt/media/image18.png" ContentType="image/png"/>
  <Override PartName="/ppt/media/image60.png" ContentType="image/png"/>
  <Override PartName="/ppt/media/image39.svg" ContentType="image/svg"/>
  <Override PartName="/ppt/media/image59.svg" ContentType="image/svg"/>
  <Override PartName="/ppt/media/image15.png" ContentType="image/png"/>
  <Override PartName="/ppt/media/image6.png" ContentType="image/png"/>
  <Override PartName="/ppt/media/image38.png" ContentType="image/png"/>
  <Override PartName="/ppt/media/image33.png" ContentType="image/png"/>
  <Override PartName="/ppt/media/image11.svg" ContentType="image/svg"/>
  <Override PartName="/ppt/media/image2.svg" ContentType="image/svg"/>
  <Override PartName="/ppt/media/image47.png" ContentType="image/png"/>
  <Override PartName="/ppt/media/image54.svg" ContentType="image/svg"/>
  <Override PartName="/ppt/media/image1.png" ContentType="image/png"/>
  <Override PartName="/ppt/media/image10.png" ContentType="image/png"/>
  <Override PartName="/ppt/media/image8.svg" ContentType="image/svg"/>
  <Override PartName="/ppt/media/image64.svg" ContentType="image/svg"/>
  <Override PartName="/ppt/media/image20.png" ContentType="image/png"/>
  <Override PartName="/ppt/media/image13.png" ContentType="image/png"/>
  <Override PartName="/ppt/media/image57.svg" ContentType="image/svg"/>
  <Override PartName="/ppt/media/image4.png" ContentType="image/png"/>
  <Override PartName="/ppt/media/image36.png" ContentType="image/png"/>
  <Override PartName="/ppt/media/image31.png" ContentType="image/png"/>
  <Override PartName="/ppt/media/image32.jpeg" ContentType="image/jpeg"/>
  <Override PartName="/ppt/media/image41.svg" ContentType="image/svg"/>
  <Override PartName="/ppt/media/image34.png" ContentType="image/png"/>
  <Override PartName="/ppt/media/image35.jpeg" ContentType="image/jpeg"/>
  <Override PartName="/ppt/media/image65.png" ContentType="image/png"/>
  <Override PartName="/ppt/slides/_rels/slide5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21.xml" ContentType="application/vnd.openxmlformats-officedocument.presentationml.slide+xml"/>
  <Override PartName="/ppt/notesSlides/_rels/notesSlide5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x="18288000" cy="10287000"/>
  <p:notesSz cx="10287000" cy="1828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107E9C7E-6683-44A0-A65A-A0FAA6C8F189}" type="slidenum"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sldNum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E3F0498-960D-4F5F-887C-B419158A1332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pt-BR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sldNum" idx="1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B57B3F5-5E16-42E4-AF29-BAEBB3A4B02E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pt-BR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sldNum" idx="1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B686D02-0289-48B7-884D-0B01B3A3C7B7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pt-BR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sldNum" idx="1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53CEC45-9D0D-4CBC-ABB8-71D6D8343C9D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pt-BR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sldNum" idx="16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1AFAC7A-013A-4805-9015-32CBF8C24DE3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pt-BR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sldNum" idx="17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EEB96EB-9568-4A4F-9C4D-2428FDB16CC4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pt-BR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720" cy="720"/>
          </a:xfrm>
          <a:prstGeom prst="rect">
            <a:avLst/>
          </a:prstGeom>
          <a:ln w="0">
            <a:noFill/>
          </a:ln>
        </p:spPr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sldNum" idx="18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AB2120A-F4A5-4568-A42D-50732D1367AA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pt-BR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720" cy="720"/>
          </a:xfrm>
          <a:prstGeom prst="rect">
            <a:avLst/>
          </a:prstGeom>
          <a:ln w="0">
            <a:noFill/>
          </a:ln>
        </p:spPr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sldNum" idx="19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4A9B7D1-27D0-4A60-8E5A-B726F3AA5D91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pt-BR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720" cy="720"/>
          </a:xfrm>
          <a:prstGeom prst="rect">
            <a:avLst/>
          </a:prstGeom>
          <a:ln w="0">
            <a:noFill/>
          </a:ln>
        </p:spPr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sldNum" idx="20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FA0E4EE-D202-4092-9C77-530CB9432A80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pt-BR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sldNum" idx="2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4F15A78-5594-4A97-8DAE-E57687DD8422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pt-BR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360" cy="360"/>
          </a:xfrm>
          <a:prstGeom prst="rect">
            <a:avLst/>
          </a:prstGeom>
          <a:ln w="0">
            <a:noFill/>
          </a:ln>
        </p:spPr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sldNum" idx="2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414814F-E9B2-4826-9D06-CE6D51C6239F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pt-BR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sldNum" idx="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83B2E7F-6574-44EF-BDA9-DEBDB0533255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pt-BR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sldNum" idx="2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58B8287-39E0-4943-AFE0-6415950C9D2B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pt-BR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sldNum" idx="2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9858333-80B2-419D-95F7-1275C3174A2D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pt-BR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sldNum" idx="6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A85FCAD-837A-4C99-A9B2-077FA0B69EAD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pt-BR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sldImg"/>
          </p:nvPr>
        </p:nvSpPr>
        <p:spPr>
          <a:xfrm>
            <a:off x="1028520" y="2286000"/>
            <a:ext cx="8228520" cy="6171120"/>
          </a:xfrm>
          <a:prstGeom prst="rect">
            <a:avLst/>
          </a:prstGeom>
          <a:ln w="0">
            <a:noFill/>
          </a:ln>
        </p:spPr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1028520" y="8801280"/>
            <a:ext cx="8228520" cy="71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sldNum" idx="7"/>
          </p:nvPr>
        </p:nvSpPr>
        <p:spPr>
          <a:xfrm>
            <a:off x="5826960" y="17370720"/>
            <a:ext cx="4456440" cy="91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041305D-8FE6-4A13-8989-BB95CA053577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sldNum" idx="8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D5E2B56-1E53-40B9-B383-17C41D874C11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pt-BR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sldNum" idx="9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770E845-3BA3-4170-BC3E-F2E2B45354B6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pt-BR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sldNum" idx="10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CBF06F0-F217-4CA1-AB55-F2EF4621E9B5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pt-BR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sldNum" idx="1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8DD5E17-088F-41DB-8AFC-063F99A1B590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pt-BR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sldNum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CF7BB40-6E52-4CE4-8C9B-F246CC4DA544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pt-BR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Click to </a:t>
            </a: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edit the </a:t>
            </a: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title text </a:t>
            </a: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sv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svg"/><Relationship Id="rId3" Type="http://schemas.openxmlformats.org/officeDocument/2006/relationships/image" Target="../media/image9.png"/><Relationship Id="rId4" Type="http://schemas.openxmlformats.org/officeDocument/2006/relationships/image" Target="../media/image40.png"/><Relationship Id="rId5" Type="http://schemas.openxmlformats.org/officeDocument/2006/relationships/image" Target="../media/image41.svg"/><Relationship Id="rId6" Type="http://schemas.openxmlformats.org/officeDocument/2006/relationships/image" Target="../media/image44.png"/><Relationship Id="rId7" Type="http://schemas.openxmlformats.org/officeDocument/2006/relationships/image" Target="../media/image45.sv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svg"/><Relationship Id="rId3" Type="http://schemas.openxmlformats.org/officeDocument/2006/relationships/image" Target="../media/image9.png"/><Relationship Id="rId4" Type="http://schemas.openxmlformats.org/officeDocument/2006/relationships/image" Target="../media/image40.png"/><Relationship Id="rId5" Type="http://schemas.openxmlformats.org/officeDocument/2006/relationships/image" Target="../media/image41.svg"/><Relationship Id="rId6" Type="http://schemas.openxmlformats.org/officeDocument/2006/relationships/image" Target="../media/image44.png"/><Relationship Id="rId7" Type="http://schemas.openxmlformats.org/officeDocument/2006/relationships/image" Target="../media/image45.sv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svg"/><Relationship Id="rId3" Type="http://schemas.openxmlformats.org/officeDocument/2006/relationships/image" Target="../media/image9.png"/><Relationship Id="rId4" Type="http://schemas.openxmlformats.org/officeDocument/2006/relationships/image" Target="../media/image40.png"/><Relationship Id="rId5" Type="http://schemas.openxmlformats.org/officeDocument/2006/relationships/image" Target="../media/image41.svg"/><Relationship Id="rId6" Type="http://schemas.openxmlformats.org/officeDocument/2006/relationships/image" Target="../media/image44.png"/><Relationship Id="rId7" Type="http://schemas.openxmlformats.org/officeDocument/2006/relationships/image" Target="../media/image45.sv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svg"/><Relationship Id="rId3" Type="http://schemas.openxmlformats.org/officeDocument/2006/relationships/image" Target="../media/image9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svg"/><Relationship Id="rId3" Type="http://schemas.openxmlformats.org/officeDocument/2006/relationships/image" Target="../media/image9.png"/><Relationship Id="rId4" Type="http://schemas.openxmlformats.org/officeDocument/2006/relationships/hyperlink" Target="https://cheatsheetseries.owasp.org/" TargetMode="External"/><Relationship Id="rId5" Type="http://schemas.openxmlformats.org/officeDocument/2006/relationships/image" Target="../media/image49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svg"/><Relationship Id="rId3" Type="http://schemas.openxmlformats.org/officeDocument/2006/relationships/image" Target="../media/image9.png"/><Relationship Id="rId4" Type="http://schemas.openxmlformats.org/officeDocument/2006/relationships/image" Target="../media/image50.png"/><Relationship Id="rId5" Type="http://schemas.openxmlformats.org/officeDocument/2006/relationships/image" Target="../media/image40.png"/><Relationship Id="rId6" Type="http://schemas.openxmlformats.org/officeDocument/2006/relationships/image" Target="../media/image41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svg"/><Relationship Id="rId3" Type="http://schemas.openxmlformats.org/officeDocument/2006/relationships/image" Target="../media/image9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svg"/><Relationship Id="rId3" Type="http://schemas.openxmlformats.org/officeDocument/2006/relationships/image" Target="../media/image9.png"/><Relationship Id="rId4" Type="http://schemas.openxmlformats.org/officeDocument/2006/relationships/image" Target="../media/image53.png"/><Relationship Id="rId5" Type="http://schemas.openxmlformats.org/officeDocument/2006/relationships/image" Target="../media/image54.svg"/><Relationship Id="rId6" Type="http://schemas.openxmlformats.org/officeDocument/2006/relationships/image" Target="../media/image5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25.png"/><Relationship Id="rId3" Type="http://schemas.openxmlformats.org/officeDocument/2006/relationships/image" Target="../media/image26.svg"/><Relationship Id="rId4" Type="http://schemas.openxmlformats.org/officeDocument/2006/relationships/image" Target="../media/image38.png"/><Relationship Id="rId5" Type="http://schemas.openxmlformats.org/officeDocument/2006/relationships/image" Target="../media/image39.svg"/><Relationship Id="rId6" Type="http://schemas.openxmlformats.org/officeDocument/2006/relationships/image" Target="../media/image29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25.png"/><Relationship Id="rId3" Type="http://schemas.openxmlformats.org/officeDocument/2006/relationships/image" Target="../media/image26.svg"/><Relationship Id="rId4" Type="http://schemas.openxmlformats.org/officeDocument/2006/relationships/image" Target="../media/image38.png"/><Relationship Id="rId5" Type="http://schemas.openxmlformats.org/officeDocument/2006/relationships/image" Target="../media/image39.svg"/><Relationship Id="rId6" Type="http://schemas.openxmlformats.org/officeDocument/2006/relationships/image" Target="../media/image29.png"/><Relationship Id="rId7" Type="http://schemas.openxmlformats.org/officeDocument/2006/relationships/image" Target="../media/image40.png"/><Relationship Id="rId8" Type="http://schemas.openxmlformats.org/officeDocument/2006/relationships/image" Target="../media/image41.sv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sv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sv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sv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slideLayout" Target="../slideLayouts/slideLayout1.xml"/><Relationship Id="rId18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svg"/><Relationship Id="rId3" Type="http://schemas.openxmlformats.org/officeDocument/2006/relationships/image" Target="../media/image25.png"/><Relationship Id="rId4" Type="http://schemas.openxmlformats.org/officeDocument/2006/relationships/image" Target="../media/image26.svg"/><Relationship Id="rId5" Type="http://schemas.openxmlformats.org/officeDocument/2006/relationships/image" Target="../media/image58.png"/><Relationship Id="rId6" Type="http://schemas.openxmlformats.org/officeDocument/2006/relationships/image" Target="../media/image59.svg"/><Relationship Id="rId7" Type="http://schemas.openxmlformats.org/officeDocument/2006/relationships/image" Target="../media/image60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svg"/><Relationship Id="rId3" Type="http://schemas.openxmlformats.org/officeDocument/2006/relationships/image" Target="../media/image63.png"/><Relationship Id="rId4" Type="http://schemas.openxmlformats.org/officeDocument/2006/relationships/image" Target="../media/image64.svg"/><Relationship Id="rId5" Type="http://schemas.openxmlformats.org/officeDocument/2006/relationships/image" Target="../media/image65.png"/><Relationship Id="rId6" Type="http://schemas.openxmlformats.org/officeDocument/2006/relationships/image" Target="../media/image66.svg"/><Relationship Id="rId7" Type="http://schemas.openxmlformats.org/officeDocument/2006/relationships/image" Target="../media/image67.png"/><Relationship Id="rId8" Type="http://schemas.openxmlformats.org/officeDocument/2006/relationships/image" Target="../media/image68.svg"/><Relationship Id="rId9" Type="http://schemas.openxmlformats.org/officeDocument/2006/relationships/image" Target="../media/image69.png"/><Relationship Id="rId10" Type="http://schemas.openxmlformats.org/officeDocument/2006/relationships/image" Target="../media/image70.svg"/><Relationship Id="rId11" Type="http://schemas.openxmlformats.org/officeDocument/2006/relationships/image" Target="../media/image9.png"/><Relationship Id="rId12" Type="http://schemas.openxmlformats.org/officeDocument/2006/relationships/image" Target="../media/image71.png"/><Relationship Id="rId13" Type="http://schemas.openxmlformats.org/officeDocument/2006/relationships/image" Target="../media/image72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2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svg"/><Relationship Id="rId5" Type="http://schemas.openxmlformats.org/officeDocument/2006/relationships/image" Target="../media/image27.png"/><Relationship Id="rId6" Type="http://schemas.openxmlformats.org/officeDocument/2006/relationships/image" Target="../media/image28.sv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svg"/><Relationship Id="rId3" Type="http://schemas.openxmlformats.org/officeDocument/2006/relationships/image" Target="../media/image9.png"/><Relationship Id="rId4" Type="http://schemas.openxmlformats.org/officeDocument/2006/relationships/image" Target="../media/image31.png"/><Relationship Id="rId5" Type="http://schemas.openxmlformats.org/officeDocument/2006/relationships/image" Target="../media/image32.jpe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svg"/><Relationship Id="rId3" Type="http://schemas.openxmlformats.org/officeDocument/2006/relationships/image" Target="../media/image9.png"/><Relationship Id="rId4" Type="http://schemas.openxmlformats.org/officeDocument/2006/relationships/image" Target="../media/image35.jpeg"/><Relationship Id="rId5" Type="http://schemas.openxmlformats.org/officeDocument/2006/relationships/image" Target="../media/image36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25.png"/><Relationship Id="rId3" Type="http://schemas.openxmlformats.org/officeDocument/2006/relationships/image" Target="../media/image26.svg"/><Relationship Id="rId4" Type="http://schemas.openxmlformats.org/officeDocument/2006/relationships/image" Target="../media/image38.png"/><Relationship Id="rId5" Type="http://schemas.openxmlformats.org/officeDocument/2006/relationships/image" Target="../media/image39.svg"/><Relationship Id="rId6" Type="http://schemas.openxmlformats.org/officeDocument/2006/relationships/image" Target="../media/image29.png"/><Relationship Id="rId7" Type="http://schemas.openxmlformats.org/officeDocument/2006/relationships/image" Target="../media/image40.png"/><Relationship Id="rId8" Type="http://schemas.openxmlformats.org/officeDocument/2006/relationships/image" Target="../media/image41.sv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svg"/><Relationship Id="rId3" Type="http://schemas.openxmlformats.org/officeDocument/2006/relationships/image" Target="../media/image9.png"/><Relationship Id="rId4" Type="http://schemas.openxmlformats.org/officeDocument/2006/relationships/image" Target="../media/image40.png"/><Relationship Id="rId5" Type="http://schemas.openxmlformats.org/officeDocument/2006/relationships/image" Target="../media/image41.svg"/><Relationship Id="rId6" Type="http://schemas.openxmlformats.org/officeDocument/2006/relationships/image" Target="../media/image42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svg"/><Relationship Id="rId3" Type="http://schemas.openxmlformats.org/officeDocument/2006/relationships/image" Target="../media/image9.png"/><Relationship Id="rId4" Type="http://schemas.openxmlformats.org/officeDocument/2006/relationships/image" Target="../media/image40.png"/><Relationship Id="rId5" Type="http://schemas.openxmlformats.org/officeDocument/2006/relationships/image" Target="../media/image41.svg"/><Relationship Id="rId6" Type="http://schemas.openxmlformats.org/officeDocument/2006/relationships/image" Target="../media/image44.png"/><Relationship Id="rId7" Type="http://schemas.openxmlformats.org/officeDocument/2006/relationships/image" Target="../media/image45.sv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svg"/><Relationship Id="rId3" Type="http://schemas.openxmlformats.org/officeDocument/2006/relationships/image" Target="../media/image9.png"/><Relationship Id="rId4" Type="http://schemas.openxmlformats.org/officeDocument/2006/relationships/image" Target="../media/image40.png"/><Relationship Id="rId5" Type="http://schemas.openxmlformats.org/officeDocument/2006/relationships/image" Target="../media/image41.svg"/><Relationship Id="rId6" Type="http://schemas.openxmlformats.org/officeDocument/2006/relationships/image" Target="../media/image44.png"/><Relationship Id="rId7" Type="http://schemas.openxmlformats.org/officeDocument/2006/relationships/image" Target="../media/image45.sv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Layer_1" descr="preencoded.png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8955720" y="0"/>
            <a:ext cx="9331200" cy="10285920"/>
          </a:xfrm>
          <a:prstGeom prst="rect">
            <a:avLst/>
          </a:prstGeom>
          <a:ln w="0">
            <a:noFill/>
          </a:ln>
        </p:spPr>
      </p:pic>
      <p:pic>
        <p:nvPicPr>
          <p:cNvPr id="11" name="Group 3" descr="preencoded.png"/>
          <p:cNvPicPr/>
          <p:nvPr/>
        </p:nvPicPr>
        <p:blipFill>
          <a:blip r:embed="rId3"/>
          <a:stretch/>
        </p:blipFill>
        <p:spPr>
          <a:xfrm>
            <a:off x="5945040" y="428760"/>
            <a:ext cx="11075400" cy="9857160"/>
          </a:xfrm>
          <a:prstGeom prst="rect">
            <a:avLst/>
          </a:prstGeom>
          <a:ln w="0">
            <a:noFill/>
          </a:ln>
        </p:spPr>
      </p:pic>
      <p:pic>
        <p:nvPicPr>
          <p:cNvPr id="12" name="Clip path group" descr="preencoded.png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1257480" y="1542960"/>
            <a:ext cx="3437280" cy="646560"/>
          </a:xfrm>
          <a:prstGeom prst="rect">
            <a:avLst/>
          </a:prstGeom>
          <a:ln w="0">
            <a:noFill/>
          </a:ln>
        </p:spPr>
      </p:pic>
      <p:pic>
        <p:nvPicPr>
          <p:cNvPr id="13" name="Frame 1" descr="preencoded.png"/>
          <p:cNvPicPr/>
          <p:nvPr/>
        </p:nvPicPr>
        <p:blipFill>
          <a:blip r:embed="rId6"/>
          <a:stretch/>
        </p:blipFill>
        <p:spPr>
          <a:xfrm>
            <a:off x="5248440" y="1542960"/>
            <a:ext cx="1932480" cy="646560"/>
          </a:xfrm>
          <a:prstGeom prst="rect">
            <a:avLst/>
          </a:prstGeom>
          <a:ln w="0">
            <a:noFill/>
          </a:ln>
        </p:spPr>
      </p:pic>
      <p:sp>
        <p:nvSpPr>
          <p:cNvPr id="14" name="Tecnologia com propsito pessoas em movimento"/>
          <p:cNvSpPr/>
          <p:nvPr/>
        </p:nvSpPr>
        <p:spPr>
          <a:xfrm>
            <a:off x="1218240" y="2657520"/>
            <a:ext cx="10012680" cy="345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pt-BR" sz="4000" spc="-1" strike="noStrike">
                <a:solidFill>
                  <a:srgbClr val="008eff"/>
                </a:solidFill>
                <a:latin typeface="Maven Pro Black"/>
              </a:rPr>
              <a:t>Segurança em Containers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pt-BR" sz="3600" spc="-1" strike="noStrike">
                <a:solidFill>
                  <a:srgbClr val="364459"/>
                </a:solidFill>
                <a:latin typeface="Maven Pro Black"/>
              </a:rPr>
              <a:t>Boas práticas, ferramentas, pontos de atenção...</a:t>
            </a:r>
            <a:endParaRPr b="0" lang="pt-BR" sz="3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pt-BR" sz="2800" spc="-1" strike="noStrike">
                <a:solidFill>
                  <a:srgbClr val="364459"/>
                </a:solidFill>
                <a:latin typeface="Maven Pro Black"/>
              </a:rPr>
              <a:t>Diego Moreira Matos / Renato Groffe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Ano de 2025"/>
          <p:cNvSpPr/>
          <p:nvPr/>
        </p:nvSpPr>
        <p:spPr>
          <a:xfrm>
            <a:off x="1257480" y="8344080"/>
            <a:ext cx="1999080" cy="49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25000"/>
              </a:lnSpc>
              <a:tabLst>
                <a:tab algn="l" pos="0"/>
              </a:tabLst>
            </a:pPr>
            <a:r>
              <a:rPr b="0" lang="en-US" sz="2610" spc="-1" strike="noStrike">
                <a:solidFill>
                  <a:srgbClr val="364459">
                    <a:alpha val="60000"/>
                  </a:srgbClr>
                </a:solidFill>
                <a:latin typeface="Maven Pro Regular"/>
                <a:ea typeface="Maven Pro Regular"/>
              </a:rPr>
              <a:t>Ano de 2025</a:t>
            </a:r>
            <a:endParaRPr b="0" lang="pt-BR" sz="26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Edio 2025"/>
          <p:cNvSpPr/>
          <p:nvPr/>
        </p:nvSpPr>
        <p:spPr>
          <a:xfrm>
            <a:off x="5553000" y="1695600"/>
            <a:ext cx="134208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25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8eff"/>
                </a:solidFill>
                <a:latin typeface="Maven Pro Medium"/>
                <a:ea typeface="Maven Pro Medium"/>
              </a:rPr>
              <a:t>Edição 2025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contatomvpconfcombr"/>
          <p:cNvSpPr/>
          <p:nvPr/>
        </p:nvSpPr>
        <p:spPr>
          <a:xfrm>
            <a:off x="3848040" y="8344080"/>
            <a:ext cx="4245120" cy="49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25000"/>
              </a:lnSpc>
              <a:tabLst>
                <a:tab algn="l" pos="0"/>
              </a:tabLst>
            </a:pPr>
            <a:r>
              <a:rPr b="0" lang="en-US" sz="2610" spc="-1" strike="noStrike">
                <a:solidFill>
                  <a:srgbClr val="364459">
                    <a:alpha val="60000"/>
                  </a:srgbClr>
                </a:solidFill>
                <a:latin typeface="Maven Pro Regular"/>
                <a:ea typeface="Maven Pro Regular"/>
              </a:rPr>
              <a:t>contato@mvpconf.com.br</a:t>
            </a:r>
            <a:endParaRPr b="0" lang="pt-BR" sz="261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Clip path group 3" descr="preencoded.png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762120" y="762120"/>
            <a:ext cx="2418120" cy="456120"/>
          </a:xfrm>
          <a:prstGeom prst="rect">
            <a:avLst/>
          </a:prstGeom>
          <a:ln w="0">
            <a:noFill/>
          </a:ln>
        </p:spPr>
      </p:pic>
      <p:pic>
        <p:nvPicPr>
          <p:cNvPr id="101" name="Frame 4" descr="preencoded.png"/>
          <p:cNvPicPr/>
          <p:nvPr/>
        </p:nvPicPr>
        <p:blipFill>
          <a:blip r:embed="rId3"/>
          <a:stretch/>
        </p:blipFill>
        <p:spPr>
          <a:xfrm>
            <a:off x="15592320" y="762120"/>
            <a:ext cx="1932480" cy="646560"/>
          </a:xfrm>
          <a:prstGeom prst="rect">
            <a:avLst/>
          </a:prstGeom>
          <a:ln w="0">
            <a:noFill/>
          </a:ln>
        </p:spPr>
      </p:pic>
      <p:sp>
        <p:nvSpPr>
          <p:cNvPr id="102" name="wwwmvpconfcombr 2"/>
          <p:cNvSpPr/>
          <p:nvPr/>
        </p:nvSpPr>
        <p:spPr>
          <a:xfrm>
            <a:off x="15019920" y="9182160"/>
            <a:ext cx="253368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25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364459">
                    <a:alpha val="60000"/>
                  </a:srgbClr>
                </a:solidFill>
                <a:latin typeface="Maven Pro Regular"/>
                <a:ea typeface="Maven Pro Regular"/>
              </a:rPr>
              <a:t>www.mvpconf.com.br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Edio 3"/>
          <p:cNvSpPr/>
          <p:nvPr/>
        </p:nvSpPr>
        <p:spPr>
          <a:xfrm>
            <a:off x="15897240" y="914400"/>
            <a:ext cx="134208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25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Maven Pro Medium"/>
                <a:ea typeface="Maven Pro Medium"/>
              </a:rPr>
              <a:t>Edição 2025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essoas em Primeiro Lugar 3"/>
          <p:cNvSpPr/>
          <p:nvPr/>
        </p:nvSpPr>
        <p:spPr>
          <a:xfrm>
            <a:off x="2118960" y="1562040"/>
            <a:ext cx="13777200" cy="15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95000"/>
              </a:lnSpc>
              <a:spcAft>
                <a:spcPts val="8022"/>
              </a:spcAft>
            </a:pPr>
            <a:r>
              <a:rPr b="1" lang="pt-BR" sz="4800" spc="-1" strike="noStrike">
                <a:solidFill>
                  <a:srgbClr val="008eff"/>
                </a:solidFill>
                <a:latin typeface="Maven Pro Black"/>
              </a:rPr>
              <a:t>Recomendações para uma maior segurança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Cada palestra painel e oficina  pensado para gerar valor real para quem participa  presencialmente ou online Mas o verdadeiro legado est nas histrias que continuamos escrevendo atravs das instituies que apoiamos 3"/>
          <p:cNvSpPr/>
          <p:nvPr/>
        </p:nvSpPr>
        <p:spPr>
          <a:xfrm>
            <a:off x="2419200" y="2545200"/>
            <a:ext cx="11371680" cy="663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57200" indent="-457200" defTabSz="914400">
              <a:lnSpc>
                <a:spcPct val="125000"/>
              </a:lnSpc>
              <a:spcAft>
                <a:spcPts val="1800"/>
              </a:spcAft>
              <a:buClr>
                <a:srgbClr val="364459"/>
              </a:buClr>
              <a:buFont typeface="Arial"/>
              <a:buChar char="•"/>
            </a:pPr>
            <a:r>
              <a:rPr b="0" lang="pt-BR" sz="4400" spc="-1" strike="noStrike">
                <a:solidFill>
                  <a:srgbClr val="364459">
                    <a:alpha val="60000"/>
                  </a:srgbClr>
                </a:solidFill>
                <a:latin typeface="Maven Pro Regular"/>
              </a:rPr>
              <a:t>Imagens e packages atualizados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25000"/>
              </a:lnSpc>
              <a:spcAft>
                <a:spcPts val="1800"/>
              </a:spcAft>
              <a:buClr>
                <a:srgbClr val="364459"/>
              </a:buClr>
              <a:buFont typeface="Arial"/>
              <a:buChar char="•"/>
            </a:pPr>
            <a:r>
              <a:rPr b="0" lang="pt-BR" sz="4400" spc="-1" strike="noStrike">
                <a:solidFill>
                  <a:srgbClr val="364459">
                    <a:alpha val="60000"/>
                  </a:srgbClr>
                </a:solidFill>
                <a:latin typeface="Maven Pro Regular"/>
              </a:rPr>
              <a:t>Uso de imagens oficiais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25000"/>
              </a:lnSpc>
              <a:spcAft>
                <a:spcPts val="1800"/>
              </a:spcAft>
              <a:buClr>
                <a:srgbClr val="364459"/>
              </a:buClr>
              <a:buFont typeface="Arial"/>
              <a:buChar char="•"/>
            </a:pPr>
            <a:r>
              <a:rPr b="0" lang="pt-BR" sz="4400" spc="-1" strike="noStrike">
                <a:solidFill>
                  <a:srgbClr val="364459">
                    <a:alpha val="60000"/>
                  </a:srgbClr>
                </a:solidFill>
                <a:latin typeface="Maven Pro Regular"/>
              </a:rPr>
              <a:t>Evitar o uso de imagens com tag latest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25000"/>
              </a:lnSpc>
              <a:spcAft>
                <a:spcPts val="1800"/>
              </a:spcAft>
              <a:buClr>
                <a:srgbClr val="364459"/>
              </a:buClr>
              <a:buFont typeface="Arial"/>
              <a:buChar char="•"/>
            </a:pPr>
            <a:r>
              <a:rPr b="0" lang="pt-BR" sz="4400" spc="-1" strike="noStrike">
                <a:solidFill>
                  <a:srgbClr val="364459">
                    <a:alpha val="60000"/>
                  </a:srgbClr>
                </a:solidFill>
                <a:latin typeface="Maven Pro Regular"/>
              </a:rPr>
              <a:t>Cuidados com portas que são expostas (8080 ao invés de 80)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6" name="Gráfico 3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14612760" y="3420000"/>
            <a:ext cx="3386520" cy="2359440"/>
          </a:xfrm>
          <a:prstGeom prst="rect">
            <a:avLst/>
          </a:prstGeom>
          <a:ln w="0">
            <a:noFill/>
          </a:ln>
        </p:spPr>
      </p:pic>
      <p:pic>
        <p:nvPicPr>
          <p:cNvPr id="107" name="Gráfico 9" descr="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12672000" y="5729040"/>
            <a:ext cx="2834640" cy="250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Clip path group 4" descr="preencoded.png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762120" y="762120"/>
            <a:ext cx="2418120" cy="456120"/>
          </a:xfrm>
          <a:prstGeom prst="rect">
            <a:avLst/>
          </a:prstGeom>
          <a:ln w="0">
            <a:noFill/>
          </a:ln>
        </p:spPr>
      </p:pic>
      <p:pic>
        <p:nvPicPr>
          <p:cNvPr id="109" name="Frame 5" descr="preencoded.png"/>
          <p:cNvPicPr/>
          <p:nvPr/>
        </p:nvPicPr>
        <p:blipFill>
          <a:blip r:embed="rId3"/>
          <a:stretch/>
        </p:blipFill>
        <p:spPr>
          <a:xfrm>
            <a:off x="15592320" y="762120"/>
            <a:ext cx="1932480" cy="646560"/>
          </a:xfrm>
          <a:prstGeom prst="rect">
            <a:avLst/>
          </a:prstGeom>
          <a:ln w="0">
            <a:noFill/>
          </a:ln>
        </p:spPr>
      </p:pic>
      <p:sp>
        <p:nvSpPr>
          <p:cNvPr id="110" name="wwwmvpconfcombr 3"/>
          <p:cNvSpPr/>
          <p:nvPr/>
        </p:nvSpPr>
        <p:spPr>
          <a:xfrm>
            <a:off x="15019920" y="9182160"/>
            <a:ext cx="253368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25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364459">
                    <a:alpha val="60000"/>
                  </a:srgbClr>
                </a:solidFill>
                <a:latin typeface="Maven Pro Regular"/>
                <a:ea typeface="Maven Pro Regular"/>
              </a:rPr>
              <a:t>www.mvpconf.com.br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Edio 4"/>
          <p:cNvSpPr/>
          <p:nvPr/>
        </p:nvSpPr>
        <p:spPr>
          <a:xfrm>
            <a:off x="15897240" y="914400"/>
            <a:ext cx="134208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25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Maven Pro Medium"/>
                <a:ea typeface="Maven Pro Medium"/>
              </a:rPr>
              <a:t>Edição 2025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essoas em Primeiro Lugar 4"/>
          <p:cNvSpPr/>
          <p:nvPr/>
        </p:nvSpPr>
        <p:spPr>
          <a:xfrm>
            <a:off x="2118960" y="1562040"/>
            <a:ext cx="13777200" cy="15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95000"/>
              </a:lnSpc>
              <a:spcAft>
                <a:spcPts val="8022"/>
              </a:spcAft>
            </a:pPr>
            <a:r>
              <a:rPr b="1" lang="pt-BR" sz="4800" spc="-1" strike="noStrike">
                <a:solidFill>
                  <a:srgbClr val="008eff"/>
                </a:solidFill>
                <a:latin typeface="Maven Pro Black"/>
              </a:rPr>
              <a:t>Recomendações para uma maior segurança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Cada palestra painel e oficina  pensado para gerar valor real para quem participa  presencialmente ou online Mas o verdadeiro legado est nas histrias que continuamos escrevendo atravs das instituies que apoiamos 4"/>
          <p:cNvSpPr/>
          <p:nvPr/>
        </p:nvSpPr>
        <p:spPr>
          <a:xfrm>
            <a:off x="2419200" y="2545200"/>
            <a:ext cx="11371680" cy="663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57200" indent="-457200" defTabSz="914400">
              <a:lnSpc>
                <a:spcPct val="125000"/>
              </a:lnSpc>
              <a:spcAft>
                <a:spcPts val="1800"/>
              </a:spcAft>
              <a:buClr>
                <a:srgbClr val="364459"/>
              </a:buClr>
              <a:buFont typeface="Arial"/>
              <a:buChar char="•"/>
            </a:pPr>
            <a:r>
              <a:rPr b="0" lang="pt-BR" sz="4400" spc="-1" strike="noStrike">
                <a:solidFill>
                  <a:srgbClr val="364459">
                    <a:alpha val="60000"/>
                  </a:srgbClr>
                </a:solidFill>
                <a:latin typeface="Maven Pro Regular"/>
              </a:rPr>
              <a:t>Adoção de ferramentas de scanning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25000"/>
              </a:lnSpc>
              <a:spcAft>
                <a:spcPts val="1800"/>
              </a:spcAft>
              <a:buClr>
                <a:srgbClr val="364459"/>
              </a:buClr>
              <a:buFont typeface="Arial"/>
              <a:buChar char="•"/>
            </a:pPr>
            <a:r>
              <a:rPr b="0" lang="pt-BR" sz="4400" spc="-1" strike="noStrike">
                <a:solidFill>
                  <a:srgbClr val="364459">
                    <a:alpha val="60000"/>
                  </a:srgbClr>
                </a:solidFill>
                <a:latin typeface="Maven Pro Regular"/>
              </a:rPr>
              <a:t>Definir corretamente permissões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25000"/>
              </a:lnSpc>
              <a:spcAft>
                <a:spcPts val="1800"/>
              </a:spcAft>
              <a:buClr>
                <a:srgbClr val="364459"/>
              </a:buClr>
              <a:buFont typeface="Arial"/>
              <a:buChar char="•"/>
            </a:pPr>
            <a:r>
              <a:rPr b="0" lang="pt-BR" sz="4400" spc="-1" strike="noStrike">
                <a:solidFill>
                  <a:srgbClr val="364459">
                    <a:alpha val="60000"/>
                  </a:srgbClr>
                </a:solidFill>
                <a:latin typeface="Maven Pro Regular"/>
              </a:rPr>
              <a:t>Configurações definidas em variáveis de ambiente, secrets...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25000"/>
              </a:lnSpc>
              <a:spcAft>
                <a:spcPts val="1800"/>
              </a:spcAft>
              <a:buClr>
                <a:srgbClr val="364459"/>
              </a:buClr>
              <a:buFont typeface="Arial"/>
              <a:buChar char="•"/>
            </a:pPr>
            <a:r>
              <a:rPr b="0" lang="pt-BR" sz="4400" spc="-1" strike="noStrike">
                <a:solidFill>
                  <a:srgbClr val="364459">
                    <a:alpha val="60000"/>
                  </a:srgbClr>
                </a:solidFill>
                <a:latin typeface="Maven Pro Regular"/>
              </a:rPr>
              <a:t>Definir limites para execução de containers, Pods...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25000"/>
              </a:lnSpc>
              <a:spcAft>
                <a:spcPts val="1800"/>
              </a:spcAft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4" name="Gráfico 10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14612760" y="3420000"/>
            <a:ext cx="3386520" cy="2359440"/>
          </a:xfrm>
          <a:prstGeom prst="rect">
            <a:avLst/>
          </a:prstGeom>
          <a:ln w="0">
            <a:noFill/>
          </a:ln>
        </p:spPr>
      </p:pic>
      <p:pic>
        <p:nvPicPr>
          <p:cNvPr id="115" name="Gráfico 11" descr="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12672000" y="5729040"/>
            <a:ext cx="2834640" cy="250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Clip path group 5" descr="preencoded.png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762120" y="762120"/>
            <a:ext cx="2418120" cy="456120"/>
          </a:xfrm>
          <a:prstGeom prst="rect">
            <a:avLst/>
          </a:prstGeom>
          <a:ln w="0">
            <a:noFill/>
          </a:ln>
        </p:spPr>
      </p:pic>
      <p:pic>
        <p:nvPicPr>
          <p:cNvPr id="117" name="Frame 9" descr="preencoded.png"/>
          <p:cNvPicPr/>
          <p:nvPr/>
        </p:nvPicPr>
        <p:blipFill>
          <a:blip r:embed="rId3"/>
          <a:stretch/>
        </p:blipFill>
        <p:spPr>
          <a:xfrm>
            <a:off x="15592320" y="762120"/>
            <a:ext cx="1932480" cy="646560"/>
          </a:xfrm>
          <a:prstGeom prst="rect">
            <a:avLst/>
          </a:prstGeom>
          <a:ln w="0">
            <a:noFill/>
          </a:ln>
        </p:spPr>
      </p:pic>
      <p:sp>
        <p:nvSpPr>
          <p:cNvPr id="118" name="wwwmvpconfcombr 4"/>
          <p:cNvSpPr/>
          <p:nvPr/>
        </p:nvSpPr>
        <p:spPr>
          <a:xfrm>
            <a:off x="15019920" y="9182160"/>
            <a:ext cx="253368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25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364459">
                    <a:alpha val="60000"/>
                  </a:srgbClr>
                </a:solidFill>
                <a:latin typeface="Maven Pro Regular"/>
                <a:ea typeface="Maven Pro Regular"/>
              </a:rPr>
              <a:t>www.mvpconf.com.br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Edio 5"/>
          <p:cNvSpPr/>
          <p:nvPr/>
        </p:nvSpPr>
        <p:spPr>
          <a:xfrm>
            <a:off x="15897240" y="914400"/>
            <a:ext cx="134208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25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Maven Pro Medium"/>
                <a:ea typeface="Maven Pro Medium"/>
              </a:rPr>
              <a:t>Edição 2025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essoas em Primeiro Lugar 5"/>
          <p:cNvSpPr/>
          <p:nvPr/>
        </p:nvSpPr>
        <p:spPr>
          <a:xfrm>
            <a:off x="2118960" y="1562040"/>
            <a:ext cx="13777200" cy="15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95000"/>
              </a:lnSpc>
              <a:spcAft>
                <a:spcPts val="8022"/>
              </a:spcAft>
            </a:pPr>
            <a:r>
              <a:rPr b="1" lang="pt-BR" sz="4800" spc="-1" strike="noStrike">
                <a:solidFill>
                  <a:srgbClr val="008eff"/>
                </a:solidFill>
                <a:latin typeface="Maven Pro Black"/>
              </a:rPr>
              <a:t>Recomendações para uma maior segurança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Cada palestra painel e oficina  pensado para gerar valor real para quem participa  presencialmente ou online Mas o verdadeiro legado est nas histrias que continuamos escrevendo atravs das instituies que apoiamos 5"/>
          <p:cNvSpPr/>
          <p:nvPr/>
        </p:nvSpPr>
        <p:spPr>
          <a:xfrm>
            <a:off x="2419200" y="2545200"/>
            <a:ext cx="11371680" cy="663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57200" indent="-457200" defTabSz="914400">
              <a:lnSpc>
                <a:spcPct val="125000"/>
              </a:lnSpc>
              <a:spcAft>
                <a:spcPts val="1800"/>
              </a:spcAft>
              <a:buClr>
                <a:srgbClr val="364459"/>
              </a:buClr>
              <a:buFont typeface="Arial"/>
              <a:buChar char="•"/>
            </a:pPr>
            <a:r>
              <a:rPr b="0" lang="pt-BR" sz="4400" spc="-1" strike="noStrike">
                <a:solidFill>
                  <a:srgbClr val="364459">
                    <a:alpha val="60000"/>
                  </a:srgbClr>
                </a:solidFill>
                <a:latin typeface="Maven Pro Regular"/>
              </a:rPr>
              <a:t>Adoção de ferramentas de scanning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25000"/>
              </a:lnSpc>
              <a:spcAft>
                <a:spcPts val="1800"/>
              </a:spcAft>
              <a:buClr>
                <a:srgbClr val="364459"/>
              </a:buClr>
              <a:buFont typeface="Arial"/>
              <a:buChar char="•"/>
            </a:pPr>
            <a:r>
              <a:rPr b="0" lang="pt-BR" sz="4400" spc="-1" strike="noStrike">
                <a:solidFill>
                  <a:srgbClr val="364459">
                    <a:alpha val="60000"/>
                  </a:srgbClr>
                </a:solidFill>
                <a:latin typeface="Maven Pro Regular"/>
              </a:rPr>
              <a:t>Definir corretamente permissões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25000"/>
              </a:lnSpc>
              <a:spcAft>
                <a:spcPts val="1800"/>
              </a:spcAft>
              <a:buClr>
                <a:srgbClr val="364459"/>
              </a:buClr>
              <a:buFont typeface="Arial"/>
              <a:buChar char="•"/>
            </a:pPr>
            <a:r>
              <a:rPr b="0" lang="pt-BR" sz="4400" spc="-1" strike="noStrike">
                <a:solidFill>
                  <a:srgbClr val="364459">
                    <a:alpha val="60000"/>
                  </a:srgbClr>
                </a:solidFill>
                <a:latin typeface="Maven Pro Regular"/>
              </a:rPr>
              <a:t>Configurações definidas em variáveis de ambiente, secrets...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25000"/>
              </a:lnSpc>
              <a:spcAft>
                <a:spcPts val="1800"/>
              </a:spcAft>
              <a:buClr>
                <a:srgbClr val="364459"/>
              </a:buClr>
              <a:buFont typeface="Arial"/>
              <a:buChar char="•"/>
            </a:pPr>
            <a:r>
              <a:rPr b="0" lang="pt-BR" sz="4400" spc="-1" strike="noStrike">
                <a:solidFill>
                  <a:srgbClr val="364459">
                    <a:alpha val="60000"/>
                  </a:srgbClr>
                </a:solidFill>
                <a:latin typeface="Maven Pro Regular"/>
              </a:rPr>
              <a:t>Definir limites para execução de containers, Pods...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25000"/>
              </a:lnSpc>
              <a:spcAft>
                <a:spcPts val="1800"/>
              </a:spcAft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2" name="Gráfico 13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14612760" y="3420000"/>
            <a:ext cx="3386520" cy="2359440"/>
          </a:xfrm>
          <a:prstGeom prst="rect">
            <a:avLst/>
          </a:prstGeom>
          <a:ln w="0">
            <a:noFill/>
          </a:ln>
        </p:spPr>
      </p:pic>
      <p:pic>
        <p:nvPicPr>
          <p:cNvPr id="123" name="Gráfico 14" descr="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12672000" y="5729040"/>
            <a:ext cx="2834640" cy="250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Clip path group" descr="preencoded.png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762120" y="762120"/>
            <a:ext cx="2418120" cy="456120"/>
          </a:xfrm>
          <a:prstGeom prst="rect">
            <a:avLst/>
          </a:prstGeom>
          <a:ln w="0">
            <a:noFill/>
          </a:ln>
        </p:spPr>
      </p:pic>
      <p:pic>
        <p:nvPicPr>
          <p:cNvPr id="125" name="Frame 1" descr="preencoded.png"/>
          <p:cNvPicPr/>
          <p:nvPr/>
        </p:nvPicPr>
        <p:blipFill>
          <a:blip r:embed="rId3"/>
          <a:stretch/>
        </p:blipFill>
        <p:spPr>
          <a:xfrm>
            <a:off x="15592320" y="762120"/>
            <a:ext cx="1932480" cy="646560"/>
          </a:xfrm>
          <a:prstGeom prst="rect">
            <a:avLst/>
          </a:prstGeom>
          <a:ln w="0">
            <a:noFill/>
          </a:ln>
        </p:spPr>
      </p:pic>
      <p:sp>
        <p:nvSpPr>
          <p:cNvPr id="126" name="wwwmvpconfcombr"/>
          <p:cNvSpPr/>
          <p:nvPr/>
        </p:nvSpPr>
        <p:spPr>
          <a:xfrm>
            <a:off x="15019920" y="9182160"/>
            <a:ext cx="253368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25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364459">
                    <a:alpha val="60000"/>
                  </a:srgbClr>
                </a:solidFill>
                <a:latin typeface="Maven Pro Regular"/>
                <a:ea typeface="Maven Pro Regular"/>
              </a:rPr>
              <a:t>www.mvpconf.com.br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Edio 2025"/>
          <p:cNvSpPr/>
          <p:nvPr/>
        </p:nvSpPr>
        <p:spPr>
          <a:xfrm>
            <a:off x="15897240" y="914400"/>
            <a:ext cx="134208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25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Maven Pro Medium"/>
                <a:ea typeface="Maven Pro Medium"/>
              </a:rPr>
              <a:t>Edição 2025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essoas em Primeiro Lugar"/>
          <p:cNvSpPr/>
          <p:nvPr/>
        </p:nvSpPr>
        <p:spPr>
          <a:xfrm>
            <a:off x="2118960" y="1562040"/>
            <a:ext cx="13777200" cy="15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95000"/>
              </a:lnSpc>
              <a:spcAft>
                <a:spcPts val="8022"/>
              </a:spcAft>
            </a:pPr>
            <a:r>
              <a:rPr b="1" lang="pt-BR" sz="4800" spc="-1" strike="noStrike">
                <a:solidFill>
                  <a:srgbClr val="008eff"/>
                </a:solidFill>
                <a:latin typeface="Maven Pro Black"/>
              </a:rPr>
              <a:t>A importância de ferramentas de automação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Cada palestra painel e oficina  pensado para gerar valor real para quem participa  presencialmente ou online Mas o verdadeiro legado est nas histrias que continuamos escrevendo atravs das instituies que apoiamos"/>
          <p:cNvSpPr/>
          <p:nvPr/>
        </p:nvSpPr>
        <p:spPr>
          <a:xfrm>
            <a:off x="2419200" y="2545200"/>
            <a:ext cx="11371680" cy="663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57200" indent="-457200" defTabSz="914400">
              <a:lnSpc>
                <a:spcPct val="125000"/>
              </a:lnSpc>
              <a:spcAft>
                <a:spcPts val="1800"/>
              </a:spcAft>
              <a:buClr>
                <a:srgbClr val="364459"/>
              </a:buClr>
              <a:buFont typeface="Arial"/>
              <a:buChar char="•"/>
            </a:pPr>
            <a:r>
              <a:rPr b="0" lang="pt-BR" sz="3200" spc="-1" strike="noStrike">
                <a:solidFill>
                  <a:srgbClr val="364459">
                    <a:alpha val="60000"/>
                  </a:srgbClr>
                </a:solidFill>
                <a:latin typeface="Maven Pro Regular"/>
              </a:rPr>
              <a:t>Execução pré-agendada de análises ou a partir de esteiras de CI/CD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25000"/>
              </a:lnSpc>
              <a:spcAft>
                <a:spcPts val="1800"/>
              </a:spcAft>
              <a:buClr>
                <a:srgbClr val="364459"/>
              </a:buClr>
              <a:buFont typeface="Arial"/>
              <a:buChar char="•"/>
            </a:pPr>
            <a:r>
              <a:rPr b="0" lang="pt-BR" sz="3200" spc="-1" strike="noStrike">
                <a:solidFill>
                  <a:srgbClr val="364459">
                    <a:alpha val="60000"/>
                  </a:srgbClr>
                </a:solidFill>
                <a:latin typeface="Maven Pro Regular"/>
              </a:rPr>
              <a:t>Azure DevOps, GitHub Actions, GitLab...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25000"/>
              </a:lnSpc>
              <a:spcAft>
                <a:spcPts val="1800"/>
              </a:spcAft>
              <a:buClr>
                <a:srgbClr val="364459"/>
              </a:buClr>
              <a:buFont typeface="Arial"/>
              <a:buChar char="•"/>
            </a:pPr>
            <a:r>
              <a:rPr b="0" lang="pt-BR" sz="3200" spc="-1" strike="noStrike">
                <a:solidFill>
                  <a:srgbClr val="364459">
                    <a:alpha val="60000"/>
                  </a:srgbClr>
                </a:solidFill>
                <a:latin typeface="Maven Pro Regular"/>
              </a:rPr>
              <a:t>Existe um formato padronizado para a apresentação de resultados → SARIF (Static Analysis Results Interchange Format)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25000"/>
              </a:lnSpc>
              <a:spcAft>
                <a:spcPts val="1800"/>
              </a:spcAft>
              <a:buClr>
                <a:srgbClr val="364459"/>
              </a:buClr>
              <a:buFont typeface="Arial"/>
              <a:buChar char="•"/>
            </a:pPr>
            <a:r>
              <a:rPr b="0" lang="pt-BR" sz="3200" spc="-1" strike="noStrike">
                <a:solidFill>
                  <a:srgbClr val="364459">
                    <a:alpha val="60000"/>
                  </a:srgbClr>
                </a:solidFill>
                <a:latin typeface="Maven Pro Regular"/>
              </a:rPr>
              <a:t>Uso de CLI ou containers para execução de análises de segurança a partir de ferramentas específicas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0" name="Imagem 1" descr="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13680000" y="2994120"/>
            <a:ext cx="2295360" cy="2241720"/>
          </a:xfrm>
          <a:prstGeom prst="rect">
            <a:avLst/>
          </a:prstGeom>
          <a:ln w="0">
            <a:noFill/>
          </a:ln>
        </p:spPr>
      </p:pic>
      <p:pic>
        <p:nvPicPr>
          <p:cNvPr id="131" name="Gráfico 15" descr="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15226920" y="5776560"/>
            <a:ext cx="2194200" cy="214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Clip path group" descr="preencoded.png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762120" y="762120"/>
            <a:ext cx="2418120" cy="456120"/>
          </a:xfrm>
          <a:prstGeom prst="rect">
            <a:avLst/>
          </a:prstGeom>
          <a:ln w="0">
            <a:noFill/>
          </a:ln>
        </p:spPr>
      </p:pic>
      <p:pic>
        <p:nvPicPr>
          <p:cNvPr id="133" name="Frame 1" descr="preencoded.png"/>
          <p:cNvPicPr/>
          <p:nvPr/>
        </p:nvPicPr>
        <p:blipFill>
          <a:blip r:embed="rId3"/>
          <a:stretch/>
        </p:blipFill>
        <p:spPr>
          <a:xfrm>
            <a:off x="15592320" y="762120"/>
            <a:ext cx="1932480" cy="646560"/>
          </a:xfrm>
          <a:prstGeom prst="rect">
            <a:avLst/>
          </a:prstGeom>
          <a:ln w="0">
            <a:noFill/>
          </a:ln>
        </p:spPr>
      </p:pic>
      <p:sp>
        <p:nvSpPr>
          <p:cNvPr id="134" name="wwwmvpconfcombr"/>
          <p:cNvSpPr/>
          <p:nvPr/>
        </p:nvSpPr>
        <p:spPr>
          <a:xfrm>
            <a:off x="15019920" y="9182160"/>
            <a:ext cx="253368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25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364459">
                    <a:alpha val="60000"/>
                  </a:srgbClr>
                </a:solidFill>
                <a:latin typeface="Maven Pro Regular"/>
                <a:ea typeface="Maven Pro Regular"/>
              </a:rPr>
              <a:t>www.mvpconf.com.br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Edio 2025"/>
          <p:cNvSpPr/>
          <p:nvPr/>
        </p:nvSpPr>
        <p:spPr>
          <a:xfrm>
            <a:off x="15897240" y="914400"/>
            <a:ext cx="134208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25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Maven Pro Medium"/>
                <a:ea typeface="Maven Pro Medium"/>
              </a:rPr>
              <a:t>Edição 2025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essoas em Primeiro Lugar"/>
          <p:cNvSpPr/>
          <p:nvPr/>
        </p:nvSpPr>
        <p:spPr>
          <a:xfrm>
            <a:off x="2118960" y="1562040"/>
            <a:ext cx="13777200" cy="15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95000"/>
              </a:lnSpc>
              <a:spcAft>
                <a:spcPts val="8022"/>
              </a:spcAft>
            </a:pPr>
            <a:r>
              <a:rPr b="1" lang="pt-BR" sz="4800" spc="-1" strike="noStrike">
                <a:solidFill>
                  <a:srgbClr val="008eff"/>
                </a:solidFill>
                <a:latin typeface="Maven Pro Black"/>
              </a:rPr>
              <a:t>OWASP Cheat Sheet Series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Cada palestra painel e oficina  pensado para gerar valor real para quem participa  presencialmente ou online Mas o verdadeiro legado est nas histrias que continuamos escrevendo atravs das instituies que apoiamos"/>
          <p:cNvSpPr/>
          <p:nvPr/>
        </p:nvSpPr>
        <p:spPr>
          <a:xfrm>
            <a:off x="2419200" y="4191120"/>
            <a:ext cx="11371680" cy="49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57200" indent="-457200" defTabSz="914400">
              <a:lnSpc>
                <a:spcPct val="125000"/>
              </a:lnSpc>
              <a:spcAft>
                <a:spcPts val="1800"/>
              </a:spcAft>
              <a:buClr>
                <a:srgbClr val="364459"/>
              </a:buClr>
              <a:buFont typeface="Arial"/>
              <a:buChar char="•"/>
            </a:pPr>
            <a:r>
              <a:rPr b="0" lang="pt-BR" sz="3700" spc="-1" strike="noStrike">
                <a:solidFill>
                  <a:srgbClr val="364459">
                    <a:alpha val="60000"/>
                  </a:srgbClr>
                </a:solidFill>
                <a:latin typeface="Maven Pro Regular"/>
              </a:rPr>
              <a:t>Recomendações para uso seguro de inúmeras tecnologias, incluindo containers, Kubernetes, soluções de CI/CD, serviços em nuvem...</a:t>
            </a:r>
            <a:endParaRPr b="0" lang="pt-BR" sz="37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25000"/>
              </a:lnSpc>
              <a:spcAft>
                <a:spcPts val="1800"/>
              </a:spcAft>
              <a:buClr>
                <a:srgbClr val="364459"/>
              </a:buClr>
              <a:buFont typeface="Arial"/>
              <a:buChar char="•"/>
            </a:pPr>
            <a:r>
              <a:rPr b="0" lang="pt-BR" sz="3700" spc="-1" strike="noStrike">
                <a:solidFill>
                  <a:srgbClr val="364459">
                    <a:alpha val="60000"/>
                  </a:srgbClr>
                </a:solidFill>
                <a:latin typeface="Maven Pro Regular"/>
              </a:rPr>
              <a:t>Site: </a:t>
            </a:r>
            <a:r>
              <a:rPr b="0" lang="pt-BR" sz="3700" spc="-1" strike="noStrike" u="sng">
                <a:solidFill>
                  <a:srgbClr val="0563c1">
                    <a:alpha val="60000"/>
                  </a:srgbClr>
                </a:solidFill>
                <a:uFillTx/>
                <a:latin typeface="Maven Pro Regular"/>
                <a:hlinkClick r:id="rId4"/>
              </a:rPr>
              <a:t>https://cheatsheetseries.owasp.org/</a:t>
            </a:r>
            <a:endParaRPr b="0" lang="pt-BR" sz="3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8" name="Imagem 4" descr="Texto&#10;&#10;O conteúdo gerado por IA pode estar incorreto."/>
          <p:cNvPicPr/>
          <p:nvPr/>
        </p:nvPicPr>
        <p:blipFill>
          <a:blip r:embed="rId5"/>
          <a:stretch/>
        </p:blipFill>
        <p:spPr>
          <a:xfrm>
            <a:off x="13438440" y="3818880"/>
            <a:ext cx="4638240" cy="3575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Clip path group 7" descr="preencoded.png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762120" y="762120"/>
            <a:ext cx="2418120" cy="456120"/>
          </a:xfrm>
          <a:prstGeom prst="rect">
            <a:avLst/>
          </a:prstGeom>
          <a:ln w="0">
            <a:noFill/>
          </a:ln>
        </p:spPr>
      </p:pic>
      <p:pic>
        <p:nvPicPr>
          <p:cNvPr id="140" name="Frame 11" descr="preencoded.png"/>
          <p:cNvPicPr/>
          <p:nvPr/>
        </p:nvPicPr>
        <p:blipFill>
          <a:blip r:embed="rId3"/>
          <a:stretch/>
        </p:blipFill>
        <p:spPr>
          <a:xfrm>
            <a:off x="15592320" y="762120"/>
            <a:ext cx="1932480" cy="646560"/>
          </a:xfrm>
          <a:prstGeom prst="rect">
            <a:avLst/>
          </a:prstGeom>
          <a:ln w="0">
            <a:noFill/>
          </a:ln>
        </p:spPr>
      </p:pic>
      <p:sp>
        <p:nvSpPr>
          <p:cNvPr id="141" name="wwwmvpconfcombr 6"/>
          <p:cNvSpPr/>
          <p:nvPr/>
        </p:nvSpPr>
        <p:spPr>
          <a:xfrm>
            <a:off x="15019920" y="9182160"/>
            <a:ext cx="253368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25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364459">
                    <a:alpha val="60000"/>
                  </a:srgbClr>
                </a:solidFill>
                <a:latin typeface="Maven Pro Regular"/>
                <a:ea typeface="Maven Pro Regular"/>
              </a:rPr>
              <a:t>www.mvpconf.com.br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Edio 7"/>
          <p:cNvSpPr/>
          <p:nvPr/>
        </p:nvSpPr>
        <p:spPr>
          <a:xfrm>
            <a:off x="15897240" y="914400"/>
            <a:ext cx="134208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25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Maven Pro Medium"/>
                <a:ea typeface="Maven Pro Medium"/>
              </a:rPr>
              <a:t>Edição 2025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essoas em Primeiro Lugar 6"/>
          <p:cNvSpPr/>
          <p:nvPr/>
        </p:nvSpPr>
        <p:spPr>
          <a:xfrm>
            <a:off x="2118960" y="1562040"/>
            <a:ext cx="13777200" cy="15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95000"/>
              </a:lnSpc>
              <a:spcAft>
                <a:spcPts val="8022"/>
              </a:spcAft>
            </a:pPr>
            <a:r>
              <a:rPr b="1" lang="pt-BR" sz="4800" spc="-1" strike="noStrike">
                <a:solidFill>
                  <a:srgbClr val="008eff"/>
                </a:solidFill>
                <a:latin typeface="Maven Pro Black"/>
              </a:rPr>
              <a:t>Segurança em containers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Cada palestra painel e oficina  pensado para gerar valor real para quem participa  presencialmente ou online Mas o verdadeiro legado est nas histrias que continuamos escrevendo atravs das instituies que apoiamos 6"/>
          <p:cNvSpPr/>
          <p:nvPr/>
        </p:nvSpPr>
        <p:spPr>
          <a:xfrm>
            <a:off x="2419200" y="2545200"/>
            <a:ext cx="11371680" cy="663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57200" indent="-457200" defTabSz="914400">
              <a:lnSpc>
                <a:spcPct val="125000"/>
              </a:lnSpc>
              <a:spcAft>
                <a:spcPts val="1800"/>
              </a:spcAft>
              <a:buClr>
                <a:srgbClr val="364459"/>
              </a:buClr>
              <a:buFont typeface="Arial"/>
              <a:buChar char="•"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25000"/>
              </a:lnSpc>
              <a:spcAft>
                <a:spcPts val="1800"/>
              </a:spcAft>
              <a:buClr>
                <a:srgbClr val="364459"/>
              </a:buClr>
              <a:buFont typeface="Arial"/>
              <a:buChar char="•"/>
            </a:pP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25000"/>
              </a:lnSpc>
              <a:spcAft>
                <a:spcPts val="1800"/>
              </a:spcAft>
              <a:buClr>
                <a:srgbClr val="364459"/>
              </a:buClr>
              <a:buFont typeface="Arial"/>
              <a:buChar char="•"/>
            </a:pPr>
            <a:r>
              <a:rPr b="0" lang="pt-BR" sz="4800" spc="-1" strike="noStrike">
                <a:solidFill>
                  <a:srgbClr val="364459">
                    <a:alpha val="60000"/>
                  </a:srgbClr>
                </a:solidFill>
                <a:latin typeface="Maven Pro Regular"/>
              </a:rPr>
              <a:t>Trivy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25000"/>
              </a:lnSpc>
              <a:spcAft>
                <a:spcPts val="1800"/>
              </a:spcAft>
              <a:buClr>
                <a:srgbClr val="364459"/>
              </a:buClr>
              <a:buFont typeface="Arial"/>
              <a:buChar char="•"/>
            </a:pPr>
            <a:r>
              <a:rPr b="0" lang="pt-BR" sz="4800" spc="-1" strike="noStrike">
                <a:solidFill>
                  <a:srgbClr val="364459">
                    <a:alpha val="60000"/>
                  </a:srgbClr>
                </a:solidFill>
                <a:latin typeface="Maven Pro Regular"/>
              </a:rPr>
              <a:t>Docker </a:t>
            </a:r>
            <a:r>
              <a:rPr b="0" lang="pt-BR" sz="4800" spc="-1" strike="noStrike">
                <a:solidFill>
                  <a:srgbClr val="364459">
                    <a:alpha val="60000"/>
                  </a:srgbClr>
                </a:solidFill>
                <a:latin typeface="Maven Pro Regular"/>
              </a:rPr>
              <a:t>Scout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4"/>
          <a:stretch/>
        </p:blipFill>
        <p:spPr>
          <a:xfrm>
            <a:off x="11700000" y="2340000"/>
            <a:ext cx="3476160" cy="3647880"/>
          </a:xfrm>
          <a:prstGeom prst="rect">
            <a:avLst/>
          </a:prstGeom>
          <a:ln w="0">
            <a:noFill/>
          </a:ln>
        </p:spPr>
      </p:pic>
      <p:pic>
        <p:nvPicPr>
          <p:cNvPr id="146" name="Gráfico 6" descr="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13893480" y="5740560"/>
            <a:ext cx="3386520" cy="2359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Clip path group 8" descr="preencoded.png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762120" y="762120"/>
            <a:ext cx="2418120" cy="456120"/>
          </a:xfrm>
          <a:prstGeom prst="rect">
            <a:avLst/>
          </a:prstGeom>
          <a:ln w="0">
            <a:noFill/>
          </a:ln>
        </p:spPr>
      </p:pic>
      <p:pic>
        <p:nvPicPr>
          <p:cNvPr id="148" name="Frame 12" descr="preencoded.png"/>
          <p:cNvPicPr/>
          <p:nvPr/>
        </p:nvPicPr>
        <p:blipFill>
          <a:blip r:embed="rId3"/>
          <a:stretch/>
        </p:blipFill>
        <p:spPr>
          <a:xfrm>
            <a:off x="15592320" y="762120"/>
            <a:ext cx="1932480" cy="646560"/>
          </a:xfrm>
          <a:prstGeom prst="rect">
            <a:avLst/>
          </a:prstGeom>
          <a:ln w="0">
            <a:noFill/>
          </a:ln>
        </p:spPr>
      </p:pic>
      <p:sp>
        <p:nvSpPr>
          <p:cNvPr id="149" name="wwwmvpconfcombr 7"/>
          <p:cNvSpPr/>
          <p:nvPr/>
        </p:nvSpPr>
        <p:spPr>
          <a:xfrm>
            <a:off x="15019920" y="9182160"/>
            <a:ext cx="253368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25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364459">
                    <a:alpha val="60000"/>
                  </a:srgbClr>
                </a:solidFill>
                <a:latin typeface="Maven Pro Regular"/>
                <a:ea typeface="Maven Pro Regular"/>
              </a:rPr>
              <a:t>www.mvpconf.com.br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Edio 8"/>
          <p:cNvSpPr/>
          <p:nvPr/>
        </p:nvSpPr>
        <p:spPr>
          <a:xfrm>
            <a:off x="15897240" y="914400"/>
            <a:ext cx="134208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25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Maven Pro Medium"/>
                <a:ea typeface="Maven Pro Medium"/>
              </a:rPr>
              <a:t>Edição 2025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essoas em Primeiro Lugar 7"/>
          <p:cNvSpPr/>
          <p:nvPr/>
        </p:nvSpPr>
        <p:spPr>
          <a:xfrm>
            <a:off x="2118960" y="1562040"/>
            <a:ext cx="13777200" cy="15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95000"/>
              </a:lnSpc>
              <a:spcAft>
                <a:spcPts val="8022"/>
              </a:spcAft>
            </a:pPr>
            <a:r>
              <a:rPr b="1" lang="pt-BR" sz="4800" spc="-1" strike="noStrike">
                <a:solidFill>
                  <a:srgbClr val="008eff"/>
                </a:solidFill>
                <a:latin typeface="Maven Pro Black"/>
              </a:rPr>
              <a:t>Infraestrutura como Código (IaC)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Cada palestra painel e oficina  pensado para gerar valor real para quem participa  presencialmente ou online Mas o verdadeiro legado est nas histrias que continuamos escrevendo atravs das instituies que apoiamos 7"/>
          <p:cNvSpPr/>
          <p:nvPr/>
        </p:nvSpPr>
        <p:spPr>
          <a:xfrm>
            <a:off x="2419200" y="2545200"/>
            <a:ext cx="11371680" cy="663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57200" indent="-457200" defTabSz="914400">
              <a:lnSpc>
                <a:spcPct val="125000"/>
              </a:lnSpc>
              <a:spcAft>
                <a:spcPts val="1800"/>
              </a:spcAft>
              <a:buClr>
                <a:srgbClr val="364459"/>
              </a:buClr>
              <a:buFont typeface="Arial"/>
              <a:buChar char="•"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25000"/>
              </a:lnSpc>
              <a:spcAft>
                <a:spcPts val="1800"/>
              </a:spcAft>
              <a:buClr>
                <a:srgbClr val="364459"/>
              </a:buClr>
              <a:buFont typeface="Arial"/>
              <a:buChar char="•"/>
            </a:pP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25000"/>
              </a:lnSpc>
              <a:spcAft>
                <a:spcPts val="1800"/>
              </a:spcAft>
              <a:buClr>
                <a:srgbClr val="364459"/>
              </a:buClr>
              <a:buFont typeface="Arial"/>
              <a:buChar char="•"/>
            </a:pPr>
            <a:r>
              <a:rPr b="0" lang="pt-BR" sz="4800" spc="-1" strike="noStrike">
                <a:solidFill>
                  <a:srgbClr val="364459">
                    <a:alpha val="60000"/>
                  </a:srgbClr>
                </a:solidFill>
                <a:latin typeface="Maven Pro Regular"/>
              </a:rPr>
              <a:t>Checkov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25000"/>
              </a:lnSpc>
              <a:spcAft>
                <a:spcPts val="1800"/>
              </a:spcAft>
              <a:buClr>
                <a:srgbClr val="364459"/>
              </a:buClr>
              <a:buFont typeface="Arial"/>
              <a:buChar char="•"/>
            </a:pPr>
            <a:r>
              <a:rPr b="0" lang="pt-BR" sz="4800" spc="-1" strike="noStrike">
                <a:solidFill>
                  <a:srgbClr val="364459">
                    <a:alpha val="60000"/>
                  </a:srgbClr>
                </a:solidFill>
                <a:latin typeface="Maven Pro Regular"/>
              </a:rPr>
              <a:t>KICS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3" name="Imagem 3" descr="Uma imagem contendo roda, desenho, relógio&#10;&#10;Descrição gerada automaticamente"/>
          <p:cNvPicPr/>
          <p:nvPr/>
        </p:nvPicPr>
        <p:blipFill>
          <a:blip r:embed="rId4"/>
          <a:stretch/>
        </p:blipFill>
        <p:spPr>
          <a:xfrm>
            <a:off x="10620000" y="3600000"/>
            <a:ext cx="5612040" cy="1122840"/>
          </a:xfrm>
          <a:prstGeom prst="rect">
            <a:avLst/>
          </a:prstGeom>
          <a:ln w="0">
            <a:noFill/>
          </a:ln>
        </p:spPr>
      </p:pic>
      <p:pic>
        <p:nvPicPr>
          <p:cNvPr id="154" name="Imagem 7" descr="Logotipo&#10;&#10;O conteúdo gerado por IA pode estar incorreto."/>
          <p:cNvPicPr/>
          <p:nvPr/>
        </p:nvPicPr>
        <p:blipFill>
          <a:blip r:embed="rId5"/>
          <a:stretch/>
        </p:blipFill>
        <p:spPr>
          <a:xfrm>
            <a:off x="10162080" y="5138640"/>
            <a:ext cx="6217920" cy="2421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Clip path group 9" descr="preencoded.png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762120" y="762120"/>
            <a:ext cx="2418120" cy="456120"/>
          </a:xfrm>
          <a:prstGeom prst="rect">
            <a:avLst/>
          </a:prstGeom>
          <a:ln w="0">
            <a:noFill/>
          </a:ln>
        </p:spPr>
      </p:pic>
      <p:pic>
        <p:nvPicPr>
          <p:cNvPr id="156" name="Frame 13" descr="preencoded.png"/>
          <p:cNvPicPr/>
          <p:nvPr/>
        </p:nvPicPr>
        <p:blipFill>
          <a:blip r:embed="rId3"/>
          <a:stretch/>
        </p:blipFill>
        <p:spPr>
          <a:xfrm>
            <a:off x="15592320" y="762120"/>
            <a:ext cx="1932480" cy="646560"/>
          </a:xfrm>
          <a:prstGeom prst="rect">
            <a:avLst/>
          </a:prstGeom>
          <a:ln w="0">
            <a:noFill/>
          </a:ln>
        </p:spPr>
      </p:pic>
      <p:sp>
        <p:nvSpPr>
          <p:cNvPr id="157" name="wwwmvpconfcombr 8"/>
          <p:cNvSpPr/>
          <p:nvPr/>
        </p:nvSpPr>
        <p:spPr>
          <a:xfrm>
            <a:off x="15019920" y="9182160"/>
            <a:ext cx="253368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25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364459">
                    <a:alpha val="60000"/>
                  </a:srgbClr>
                </a:solidFill>
                <a:latin typeface="Maven Pro Regular"/>
                <a:ea typeface="Maven Pro Regular"/>
              </a:rPr>
              <a:t>www.mvpconf.com.br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Edio 9"/>
          <p:cNvSpPr/>
          <p:nvPr/>
        </p:nvSpPr>
        <p:spPr>
          <a:xfrm>
            <a:off x="15897240" y="914400"/>
            <a:ext cx="134208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25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Maven Pro Medium"/>
                <a:ea typeface="Maven Pro Medium"/>
              </a:rPr>
              <a:t>Edição 2025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essoas em Primeiro Lugar 8"/>
          <p:cNvSpPr/>
          <p:nvPr/>
        </p:nvSpPr>
        <p:spPr>
          <a:xfrm>
            <a:off x="2118960" y="1562040"/>
            <a:ext cx="13777200" cy="15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95000"/>
              </a:lnSpc>
              <a:spcAft>
                <a:spcPts val="8022"/>
              </a:spcAft>
            </a:pPr>
            <a:r>
              <a:rPr b="1" lang="pt-BR" sz="4800" spc="-1" strike="noStrike">
                <a:solidFill>
                  <a:srgbClr val="008eff"/>
                </a:solidFill>
                <a:latin typeface="Maven Pro Black"/>
              </a:rPr>
              <a:t>Segurança em clusters Kubernetes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Cada palestra painel e oficina  pensado para gerar valor real para quem participa  presencialmente ou online Mas o verdadeiro legado est nas histrias que continuamos escrevendo atravs das instituies que apoiamos 8"/>
          <p:cNvSpPr/>
          <p:nvPr/>
        </p:nvSpPr>
        <p:spPr>
          <a:xfrm>
            <a:off x="2419200" y="2545200"/>
            <a:ext cx="11371680" cy="663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57200" indent="-457200" defTabSz="914400">
              <a:lnSpc>
                <a:spcPct val="125000"/>
              </a:lnSpc>
              <a:spcAft>
                <a:spcPts val="1800"/>
              </a:spcAft>
              <a:buClr>
                <a:srgbClr val="364459"/>
              </a:buClr>
              <a:buFont typeface="Arial"/>
              <a:buChar char="•"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25000"/>
              </a:lnSpc>
              <a:spcAft>
                <a:spcPts val="1800"/>
              </a:spcAft>
              <a:buClr>
                <a:srgbClr val="364459"/>
              </a:buClr>
              <a:buFont typeface="Arial"/>
              <a:buChar char="•"/>
            </a:pPr>
            <a:r>
              <a:rPr b="0" lang="pt-BR" sz="4800" spc="-1" strike="noStrike">
                <a:solidFill>
                  <a:srgbClr val="364459">
                    <a:alpha val="60000"/>
                  </a:srgbClr>
                </a:solidFill>
                <a:latin typeface="Maven Pro Regular"/>
              </a:rPr>
              <a:t>Kubescape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25000"/>
              </a:lnSpc>
              <a:spcAft>
                <a:spcPts val="1800"/>
              </a:spcAft>
              <a:buClr>
                <a:srgbClr val="364459"/>
              </a:buClr>
              <a:buFont typeface="Arial"/>
              <a:buChar char="•"/>
            </a:pPr>
            <a:r>
              <a:rPr b="0" lang="pt-BR" sz="4800" spc="-1" strike="noStrike">
                <a:solidFill>
                  <a:srgbClr val="364459">
                    <a:alpha val="60000"/>
                  </a:srgbClr>
                </a:solidFill>
                <a:latin typeface="Maven Pro Regular"/>
              </a:rPr>
              <a:t>Popeye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25000"/>
              </a:lnSpc>
              <a:spcAft>
                <a:spcPts val="1800"/>
              </a:spcAft>
              <a:buClr>
                <a:srgbClr val="364459"/>
              </a:buClr>
              <a:buFont typeface="Arial"/>
              <a:buChar char="•"/>
            </a:pPr>
            <a:r>
              <a:rPr b="0" lang="pt-BR" sz="4800" spc="-1" strike="noStrike">
                <a:solidFill>
                  <a:srgbClr val="364459">
                    <a:alpha val="60000"/>
                  </a:srgbClr>
                </a:solidFill>
                <a:latin typeface="Maven Pro Regular"/>
              </a:rPr>
              <a:t>Kor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1" name="Gráfico 12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10292400" y="3161160"/>
            <a:ext cx="3387600" cy="2831040"/>
          </a:xfrm>
          <a:prstGeom prst="rect">
            <a:avLst/>
          </a:prstGeom>
          <a:ln w="0">
            <a:noFill/>
          </a:ln>
        </p:spPr>
      </p:pic>
      <p:pic>
        <p:nvPicPr>
          <p:cNvPr id="162" name="Imagem 9" descr=""/>
          <p:cNvPicPr/>
          <p:nvPr/>
        </p:nvPicPr>
        <p:blipFill>
          <a:blip r:embed="rId6"/>
          <a:stretch/>
        </p:blipFill>
        <p:spPr>
          <a:xfrm>
            <a:off x="13790880" y="5444280"/>
            <a:ext cx="2655720" cy="2655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16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image 1" descr="preencoded.png"/>
          <p:cNvPicPr/>
          <p:nvPr/>
        </p:nvPicPr>
        <p:blipFill>
          <a:blip r:embed="rId1"/>
          <a:stretch/>
        </p:blipFill>
        <p:spPr>
          <a:xfrm>
            <a:off x="0" y="57240"/>
            <a:ext cx="18286920" cy="10285920"/>
          </a:xfrm>
          <a:prstGeom prst="rect">
            <a:avLst/>
          </a:prstGeom>
          <a:ln w="0">
            <a:noFill/>
          </a:ln>
        </p:spPr>
      </p:pic>
      <p:pic>
        <p:nvPicPr>
          <p:cNvPr id="164" name="Rectangle 6" descr="preencoded.png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0" y="0"/>
            <a:ext cx="3628080" cy="1637280"/>
          </a:xfrm>
          <a:prstGeom prst="rect">
            <a:avLst/>
          </a:prstGeom>
          <a:ln w="0">
            <a:noFill/>
          </a:ln>
        </p:spPr>
      </p:pic>
      <p:pic>
        <p:nvPicPr>
          <p:cNvPr id="165" name="Clip path group" descr="preencoded.png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609480" y="590400"/>
            <a:ext cx="2418120" cy="456120"/>
          </a:xfrm>
          <a:prstGeom prst="rect">
            <a:avLst/>
          </a:prstGeom>
          <a:ln w="0">
            <a:noFill/>
          </a:ln>
        </p:spPr>
      </p:pic>
      <p:pic>
        <p:nvPicPr>
          <p:cNvPr id="166" name="Frame 1" descr="preencoded.png"/>
          <p:cNvPicPr/>
          <p:nvPr/>
        </p:nvPicPr>
        <p:blipFill>
          <a:blip r:embed="rId6"/>
          <a:stretch/>
        </p:blipFill>
        <p:spPr>
          <a:xfrm>
            <a:off x="15592320" y="762120"/>
            <a:ext cx="1932480" cy="646560"/>
          </a:xfrm>
          <a:prstGeom prst="rect">
            <a:avLst/>
          </a:prstGeom>
          <a:ln w="0">
            <a:noFill/>
          </a:ln>
        </p:spPr>
      </p:pic>
      <p:sp>
        <p:nvSpPr>
          <p:cNvPr id="167" name="wwwmvpconfcombr"/>
          <p:cNvSpPr/>
          <p:nvPr/>
        </p:nvSpPr>
        <p:spPr>
          <a:xfrm>
            <a:off x="14901480" y="9182160"/>
            <a:ext cx="265212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25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>
                    <a:alpha val="60000"/>
                  </a:srgbClr>
                </a:solidFill>
                <a:latin typeface="Maven Pro Regular"/>
                <a:ea typeface="Maven Pro Regular"/>
              </a:rPr>
              <a:t>www.mvpconf.com.br</a:t>
            </a: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8" name="Edio 2025"/>
          <p:cNvSpPr/>
          <p:nvPr/>
        </p:nvSpPr>
        <p:spPr>
          <a:xfrm>
            <a:off x="15897240" y="914400"/>
            <a:ext cx="134208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25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Maven Pro Medium"/>
                <a:ea typeface="Maven Pro Medium"/>
              </a:rPr>
              <a:t>Edição 2025</a:t>
            </a: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9" name="Nosso Propsito"/>
          <p:cNvSpPr/>
          <p:nvPr/>
        </p:nvSpPr>
        <p:spPr>
          <a:xfrm>
            <a:off x="1971720" y="4283640"/>
            <a:ext cx="13924440" cy="152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ct val="91000"/>
              </a:lnSpc>
              <a:spcAft>
                <a:spcPts val="11004"/>
              </a:spcAft>
            </a:pPr>
            <a:r>
              <a:rPr b="1" lang="pt-BR" sz="7200" spc="-1" strike="noStrike">
                <a:solidFill>
                  <a:srgbClr val="ffffff"/>
                </a:solidFill>
                <a:latin typeface="Maven Pro Black"/>
              </a:rPr>
              <a:t>Exemplos práticos</a:t>
            </a:r>
            <a:endParaRPr b="0" lang="pt-BR" sz="7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16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image 3" descr="preencoded.png"/>
          <p:cNvPicPr/>
          <p:nvPr/>
        </p:nvPicPr>
        <p:blipFill>
          <a:blip r:embed="rId1"/>
          <a:stretch/>
        </p:blipFill>
        <p:spPr>
          <a:xfrm>
            <a:off x="-2880" y="32040"/>
            <a:ext cx="18286920" cy="10285920"/>
          </a:xfrm>
          <a:prstGeom prst="rect">
            <a:avLst/>
          </a:prstGeom>
          <a:ln w="0">
            <a:noFill/>
          </a:ln>
        </p:spPr>
      </p:pic>
      <p:pic>
        <p:nvPicPr>
          <p:cNvPr id="171" name="Rectangle 1" descr="preencoded.png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0" y="0"/>
            <a:ext cx="3628080" cy="1637280"/>
          </a:xfrm>
          <a:prstGeom prst="rect">
            <a:avLst/>
          </a:prstGeom>
          <a:ln w="0">
            <a:noFill/>
          </a:ln>
        </p:spPr>
      </p:pic>
      <p:pic>
        <p:nvPicPr>
          <p:cNvPr id="172" name="Clip path group 6" descr="preencoded.png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609480" y="590400"/>
            <a:ext cx="2418120" cy="456120"/>
          </a:xfrm>
          <a:prstGeom prst="rect">
            <a:avLst/>
          </a:prstGeom>
          <a:ln w="0">
            <a:noFill/>
          </a:ln>
        </p:spPr>
      </p:pic>
      <p:pic>
        <p:nvPicPr>
          <p:cNvPr id="173" name="Frame 10" descr="preencoded.png"/>
          <p:cNvPicPr/>
          <p:nvPr/>
        </p:nvPicPr>
        <p:blipFill>
          <a:blip r:embed="rId6"/>
          <a:stretch/>
        </p:blipFill>
        <p:spPr>
          <a:xfrm>
            <a:off x="15592320" y="762120"/>
            <a:ext cx="1932480" cy="646560"/>
          </a:xfrm>
          <a:prstGeom prst="rect">
            <a:avLst/>
          </a:prstGeom>
          <a:ln w="0">
            <a:noFill/>
          </a:ln>
        </p:spPr>
      </p:pic>
      <p:sp>
        <p:nvSpPr>
          <p:cNvPr id="174" name="wwwmvpconfcombr 5"/>
          <p:cNvSpPr/>
          <p:nvPr/>
        </p:nvSpPr>
        <p:spPr>
          <a:xfrm>
            <a:off x="14901480" y="9167040"/>
            <a:ext cx="265212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25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>
                    <a:alpha val="60000"/>
                  </a:srgbClr>
                </a:solidFill>
                <a:latin typeface="Maven Pro Regular"/>
                <a:ea typeface="Maven Pro Regular"/>
              </a:rPr>
              <a:t>www.mvpconf.com.br</a:t>
            </a: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5" name="Edio 6"/>
          <p:cNvSpPr/>
          <p:nvPr/>
        </p:nvSpPr>
        <p:spPr>
          <a:xfrm>
            <a:off x="15897240" y="914400"/>
            <a:ext cx="134208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25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Maven Pro Medium"/>
                <a:ea typeface="Maven Pro Medium"/>
              </a:rPr>
              <a:t>Edição 2025</a:t>
            </a: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6" name="Nosso Propsito 1"/>
          <p:cNvSpPr/>
          <p:nvPr/>
        </p:nvSpPr>
        <p:spPr>
          <a:xfrm>
            <a:off x="3381120" y="1537200"/>
            <a:ext cx="11518920" cy="152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ct val="91000"/>
              </a:lnSpc>
              <a:spcAft>
                <a:spcPts val="11004"/>
              </a:spcAft>
            </a:pPr>
            <a:r>
              <a:rPr b="1" lang="pt-BR" sz="4800" spc="-1" strike="noStrike">
                <a:solidFill>
                  <a:srgbClr val="ffffff"/>
                </a:solidFill>
                <a:latin typeface="Maven Pro Black"/>
              </a:rPr>
              <a:t>Conteúdos desta apresentação</a:t>
            </a:r>
            <a:endParaRPr b="0" lang="pt-BR" sz="4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7" name="O maior evento de tecnologia da Amrica Latina organizado por MVPs da Microsoft Somos uma comunidade apaixonada por tecnologia e acima de tudo por transformar vidas Nosso evento conecta especialistas entusiastas e lderes do setor com um objetivo em comum u 1"/>
          <p:cNvSpPr/>
          <p:nvPr/>
        </p:nvSpPr>
        <p:spPr>
          <a:xfrm>
            <a:off x="300240" y="6371640"/>
            <a:ext cx="17481600" cy="118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ct val="125000"/>
              </a:lnSpc>
              <a:spcAft>
                <a:spcPts val="2472"/>
              </a:spcAft>
            </a:pPr>
            <a:r>
              <a:rPr b="1" lang="en-US" sz="3600" spc="-1" strike="noStrike">
                <a:solidFill>
                  <a:srgbClr val="ffffff"/>
                </a:solidFill>
                <a:latin typeface="Maven Pro Black"/>
              </a:rPr>
              <a:t>github.com/renatogroffe/mcp-bases-relacionais_mvpconf2025</a:t>
            </a:r>
            <a:endParaRPr b="0" lang="pt-BR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8" name="Nosso Propsito 2"/>
          <p:cNvSpPr/>
          <p:nvPr/>
        </p:nvSpPr>
        <p:spPr>
          <a:xfrm>
            <a:off x="11755440" y="3648600"/>
            <a:ext cx="5099040" cy="152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91000"/>
              </a:lnSpc>
              <a:spcAft>
                <a:spcPts val="11004"/>
              </a:spcAft>
            </a:pPr>
            <a:r>
              <a:rPr b="0" lang="pt-BR" sz="4400" spc="-1" strike="noStrike">
                <a:solidFill>
                  <a:srgbClr val="ffffff"/>
                </a:solidFill>
                <a:latin typeface="Maven Pro Black"/>
              </a:rPr>
              <a:t>Deixem um</a:t>
            </a:r>
            <a:br>
              <a:rPr sz="4400"/>
            </a:br>
            <a:r>
              <a:rPr b="0" lang="pt-BR" sz="4400" spc="-1" strike="noStrike">
                <a:solidFill>
                  <a:srgbClr val="ffffff"/>
                </a:solidFill>
                <a:latin typeface="Maven Pro Black"/>
              </a:rPr>
              <a:t>star </a:t>
            </a:r>
            <a:r>
              <a:rPr b="0" lang="pt-BR" sz="4400" spc="-1" strike="noStrike">
                <a:solidFill>
                  <a:srgbClr val="364459">
                    <a:alpha val="60000"/>
                  </a:srgbClr>
                </a:solidFill>
                <a:latin typeface="Maven Pro Regular"/>
              </a:rPr>
              <a:t>⭐</a:t>
            </a:r>
            <a:r>
              <a:rPr b="0" lang="pt-BR" sz="4400" spc="-1" strike="noStrike">
                <a:solidFill>
                  <a:srgbClr val="ffffff"/>
                </a:solidFill>
                <a:latin typeface="Maven Pro Black"/>
              </a:rPr>
              <a:t> </a:t>
            </a:r>
            <a:r>
              <a:rPr b="0" lang="en-US" sz="4400" spc="-1" strike="noStrike">
                <a:solidFill>
                  <a:srgbClr val="ffffff"/>
                </a:solidFill>
                <a:latin typeface="Maven Pro Black"/>
              </a:rPr>
              <a:t>apoiando</a:t>
            </a:r>
            <a:endParaRPr b="0" lang="pt-BR" sz="4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9" name="Gráfico 16" descr=""/>
          <p:cNvPicPr/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/>
        </p:blipFill>
        <p:spPr>
          <a:xfrm>
            <a:off x="6840000" y="7555680"/>
            <a:ext cx="2260080" cy="1784520"/>
          </a:xfrm>
          <a:prstGeom prst="rect">
            <a:avLst/>
          </a:prstGeom>
          <a:ln w="0">
            <a:noFill/>
          </a:ln>
        </p:spPr>
      </p:pic>
      <p:pic>
        <p:nvPicPr>
          <p:cNvPr id="180" name="Imagem 2" descr=""/>
          <p:cNvPicPr/>
          <p:nvPr/>
        </p:nvPicPr>
        <p:blipFill>
          <a:blip r:embed="rId9"/>
          <a:srcRect l="29359" t="0" r="31150" b="27014"/>
          <a:stretch/>
        </p:blipFill>
        <p:spPr>
          <a:xfrm>
            <a:off x="9266040" y="7380000"/>
            <a:ext cx="2366280" cy="2223360"/>
          </a:xfrm>
          <a:prstGeom prst="rect">
            <a:avLst/>
          </a:prstGeom>
          <a:ln w="0">
            <a:noFill/>
          </a:ln>
        </p:spPr>
      </p:pic>
      <p:pic>
        <p:nvPicPr>
          <p:cNvPr id="181" name="" descr=""/>
          <p:cNvPicPr/>
          <p:nvPr/>
        </p:nvPicPr>
        <p:blipFill>
          <a:blip r:embed="rId10"/>
          <a:stretch/>
        </p:blipFill>
        <p:spPr>
          <a:xfrm>
            <a:off x="7200000" y="2411640"/>
            <a:ext cx="3959280" cy="395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lip path group" descr="preencoded.png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762120" y="762120"/>
            <a:ext cx="2418120" cy="456120"/>
          </a:xfrm>
          <a:prstGeom prst="rect">
            <a:avLst/>
          </a:prstGeom>
          <a:ln w="0">
            <a:noFill/>
          </a:ln>
        </p:spPr>
      </p:pic>
      <p:pic>
        <p:nvPicPr>
          <p:cNvPr id="19" name="Frame 1" descr="preencoded.png"/>
          <p:cNvPicPr/>
          <p:nvPr/>
        </p:nvPicPr>
        <p:blipFill>
          <a:blip r:embed="rId3"/>
          <a:stretch/>
        </p:blipFill>
        <p:spPr>
          <a:xfrm>
            <a:off x="15592320" y="762120"/>
            <a:ext cx="1932480" cy="646560"/>
          </a:xfrm>
          <a:prstGeom prst="rect">
            <a:avLst/>
          </a:prstGeom>
          <a:ln w="0">
            <a:noFill/>
          </a:ln>
        </p:spPr>
      </p:pic>
      <p:sp>
        <p:nvSpPr>
          <p:cNvPr id="20" name="Pgina 02"/>
          <p:cNvSpPr/>
          <p:nvPr/>
        </p:nvSpPr>
        <p:spPr>
          <a:xfrm>
            <a:off x="762120" y="9182160"/>
            <a:ext cx="130284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25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364459">
                    <a:alpha val="60000"/>
                  </a:srgbClr>
                </a:solidFill>
                <a:latin typeface="Maven Pro Regular"/>
                <a:ea typeface="Maven Pro Regular"/>
              </a:rPr>
              <a:t>Página 01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wwwmvpconfcombr"/>
          <p:cNvSpPr/>
          <p:nvPr/>
        </p:nvSpPr>
        <p:spPr>
          <a:xfrm>
            <a:off x="15019920" y="9182160"/>
            <a:ext cx="253368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25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364459">
                    <a:alpha val="60000"/>
                  </a:srgbClr>
                </a:solidFill>
                <a:latin typeface="Maven Pro Regular"/>
                <a:ea typeface="Maven Pro Regular"/>
              </a:rPr>
              <a:t>www.mvpconf.com.br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Edio 2025"/>
          <p:cNvSpPr/>
          <p:nvPr/>
        </p:nvSpPr>
        <p:spPr>
          <a:xfrm>
            <a:off x="15897240" y="914400"/>
            <a:ext cx="134208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25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Maven Pro Medium"/>
                <a:ea typeface="Maven Pro Medium"/>
              </a:rPr>
              <a:t>Edição 2025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essoas em Primeiro Lugar"/>
          <p:cNvSpPr/>
          <p:nvPr/>
        </p:nvSpPr>
        <p:spPr>
          <a:xfrm>
            <a:off x="762120" y="1329480"/>
            <a:ext cx="15437160" cy="137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95000"/>
              </a:lnSpc>
              <a:spcAft>
                <a:spcPts val="8022"/>
              </a:spcAft>
              <a:tabLst>
                <a:tab algn="l" pos="0"/>
              </a:tabLst>
            </a:pPr>
            <a:r>
              <a:rPr b="1" lang="en-US" sz="8690" spc="-1" strike="noStrike">
                <a:solidFill>
                  <a:srgbClr val="008eff"/>
                </a:solidFill>
                <a:latin typeface="Maven Pro Black"/>
                <a:ea typeface="Maven Pro Regular"/>
              </a:rPr>
              <a:t>Nossos Patrocinadores:</a:t>
            </a:r>
            <a:endParaRPr b="0" lang="pt-BR" sz="86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Tecnologia  o meio Pessoas so o fim"/>
          <p:cNvSpPr/>
          <p:nvPr/>
        </p:nvSpPr>
        <p:spPr>
          <a:xfrm>
            <a:off x="6010200" y="8714520"/>
            <a:ext cx="626652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ct val="125000"/>
              </a:lnSpc>
              <a:spcAft>
                <a:spcPts val="2356"/>
              </a:spcAft>
              <a:tabLst>
                <a:tab algn="l" pos="0"/>
              </a:tabLst>
            </a:pPr>
            <a:endParaRPr b="0" lang="en-US" sz="2550" spc="-1" strike="noStrike">
              <a:solidFill>
                <a:schemeClr val="dk1"/>
              </a:solidFill>
              <a:latin typeface="Maven Pro Medium"/>
            </a:endParaRPr>
          </a:p>
        </p:txBody>
      </p:sp>
      <p:pic>
        <p:nvPicPr>
          <p:cNvPr id="25" name="Gráfico 4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2849040" y="5281920"/>
            <a:ext cx="4121640" cy="1023120"/>
          </a:xfrm>
          <a:prstGeom prst="rect">
            <a:avLst/>
          </a:prstGeom>
          <a:ln w="0">
            <a:noFill/>
          </a:ln>
        </p:spPr>
      </p:pic>
      <p:pic>
        <p:nvPicPr>
          <p:cNvPr id="26" name="Imagem 15" descr="Logotipo&#10;&#10;O conteúdo gerado por IA pode estar incorreto."/>
          <p:cNvPicPr/>
          <p:nvPr/>
        </p:nvPicPr>
        <p:blipFill>
          <a:blip r:embed="rId6"/>
          <a:stretch/>
        </p:blipFill>
        <p:spPr>
          <a:xfrm>
            <a:off x="9340200" y="7195680"/>
            <a:ext cx="3523680" cy="996840"/>
          </a:xfrm>
          <a:prstGeom prst="rect">
            <a:avLst/>
          </a:prstGeom>
          <a:ln w="0">
            <a:noFill/>
          </a:ln>
        </p:spPr>
      </p:pic>
      <p:pic>
        <p:nvPicPr>
          <p:cNvPr id="27" name="Imagem 17" descr="Logotipo&#10;&#10;O conteúdo gerado por IA pode estar incorreto."/>
          <p:cNvPicPr/>
          <p:nvPr/>
        </p:nvPicPr>
        <p:blipFill>
          <a:blip r:embed="rId7"/>
          <a:srcRect l="7704" t="4658" r="6812" b="16489"/>
          <a:stretch/>
        </p:blipFill>
        <p:spPr>
          <a:xfrm>
            <a:off x="13333320" y="7107480"/>
            <a:ext cx="3523680" cy="1172880"/>
          </a:xfrm>
          <a:prstGeom prst="rect">
            <a:avLst/>
          </a:prstGeom>
          <a:ln w="0">
            <a:noFill/>
          </a:ln>
        </p:spPr>
      </p:pic>
      <p:pic>
        <p:nvPicPr>
          <p:cNvPr id="28" name="Imagem 19" descr="Logotipo&#10;&#10;O conteúdo gerado por IA pode estar incorreto."/>
          <p:cNvPicPr/>
          <p:nvPr/>
        </p:nvPicPr>
        <p:blipFill>
          <a:blip r:embed="rId8"/>
          <a:stretch/>
        </p:blipFill>
        <p:spPr>
          <a:xfrm>
            <a:off x="4861080" y="7307640"/>
            <a:ext cx="4009680" cy="772920"/>
          </a:xfrm>
          <a:prstGeom prst="rect">
            <a:avLst/>
          </a:prstGeom>
          <a:ln w="0">
            <a:noFill/>
          </a:ln>
        </p:spPr>
      </p:pic>
      <p:pic>
        <p:nvPicPr>
          <p:cNvPr id="29" name="Gráfico 21" descr=""/>
          <p:cNvPicPr/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/>
        </p:blipFill>
        <p:spPr>
          <a:xfrm>
            <a:off x="5857920" y="3117240"/>
            <a:ext cx="3254040" cy="1162080"/>
          </a:xfrm>
          <a:prstGeom prst="rect">
            <a:avLst/>
          </a:prstGeom>
          <a:ln w="0">
            <a:noFill/>
          </a:ln>
        </p:spPr>
      </p:pic>
      <p:pic>
        <p:nvPicPr>
          <p:cNvPr id="30" name="Imagem 23" descr="Logotipo&#10;&#10;O conteúdo gerado por IA pode estar incorreto."/>
          <p:cNvPicPr/>
          <p:nvPr/>
        </p:nvPicPr>
        <p:blipFill>
          <a:blip r:embed="rId11"/>
          <a:stretch/>
        </p:blipFill>
        <p:spPr>
          <a:xfrm>
            <a:off x="11989440" y="4849200"/>
            <a:ext cx="3029400" cy="1888200"/>
          </a:xfrm>
          <a:prstGeom prst="rect">
            <a:avLst/>
          </a:prstGeom>
          <a:ln w="0">
            <a:noFill/>
          </a:ln>
        </p:spPr>
      </p:pic>
      <p:pic>
        <p:nvPicPr>
          <p:cNvPr id="31" name="Imagem 5" descr="Uma imagem contendo placa, monitor, frente, escuro&#10;&#10;O conteúdo gerado por IA pode estar incorreto."/>
          <p:cNvPicPr/>
          <p:nvPr/>
        </p:nvPicPr>
        <p:blipFill>
          <a:blip r:embed="rId12"/>
          <a:stretch/>
        </p:blipFill>
        <p:spPr>
          <a:xfrm>
            <a:off x="1582200" y="3433320"/>
            <a:ext cx="3649680" cy="529920"/>
          </a:xfrm>
          <a:prstGeom prst="rect">
            <a:avLst/>
          </a:prstGeom>
          <a:ln w="0">
            <a:noFill/>
          </a:ln>
        </p:spPr>
      </p:pic>
      <p:pic>
        <p:nvPicPr>
          <p:cNvPr id="32" name="Imagem 12" descr="Logotipo&#10;&#10;O conteúdo gerado por IA pode estar incorreto."/>
          <p:cNvPicPr/>
          <p:nvPr/>
        </p:nvPicPr>
        <p:blipFill>
          <a:blip r:embed="rId13"/>
          <a:stretch/>
        </p:blipFill>
        <p:spPr>
          <a:xfrm>
            <a:off x="9738360" y="2810880"/>
            <a:ext cx="2500560" cy="1774080"/>
          </a:xfrm>
          <a:prstGeom prst="rect">
            <a:avLst/>
          </a:prstGeom>
          <a:ln w="0">
            <a:noFill/>
          </a:ln>
        </p:spPr>
      </p:pic>
      <p:pic>
        <p:nvPicPr>
          <p:cNvPr id="33" name="Imagem 14" descr="Logotipo&#10;&#10;O conteúdo gerado por IA pode estar incorreto."/>
          <p:cNvPicPr/>
          <p:nvPr/>
        </p:nvPicPr>
        <p:blipFill>
          <a:blip r:embed="rId14"/>
          <a:srcRect l="26745" t="33642" r="26284" b="37525"/>
          <a:stretch/>
        </p:blipFill>
        <p:spPr>
          <a:xfrm>
            <a:off x="12864960" y="3299400"/>
            <a:ext cx="3649680" cy="797400"/>
          </a:xfrm>
          <a:prstGeom prst="rect">
            <a:avLst/>
          </a:prstGeom>
          <a:ln w="0">
            <a:noFill/>
          </a:ln>
        </p:spPr>
      </p:pic>
      <p:pic>
        <p:nvPicPr>
          <p:cNvPr id="34" name="Imagem 18" descr="Logotipo&#10;&#10;O conteúdo gerado por IA pode estar incorreto."/>
          <p:cNvPicPr/>
          <p:nvPr/>
        </p:nvPicPr>
        <p:blipFill>
          <a:blip r:embed="rId15"/>
          <a:stretch/>
        </p:blipFill>
        <p:spPr>
          <a:xfrm>
            <a:off x="7293240" y="5049360"/>
            <a:ext cx="4373640" cy="1487880"/>
          </a:xfrm>
          <a:prstGeom prst="rect">
            <a:avLst/>
          </a:prstGeom>
          <a:ln w="0">
            <a:noFill/>
          </a:ln>
        </p:spPr>
      </p:pic>
      <p:pic>
        <p:nvPicPr>
          <p:cNvPr id="35" name="Imagem 22" descr="Uma imagem contendo desenho&#10;&#10;O conteúdo gerado por IA pode estar incorreto."/>
          <p:cNvPicPr/>
          <p:nvPr/>
        </p:nvPicPr>
        <p:blipFill>
          <a:blip r:embed="rId16"/>
          <a:stretch/>
        </p:blipFill>
        <p:spPr>
          <a:xfrm>
            <a:off x="1362600" y="7268040"/>
            <a:ext cx="3029400" cy="851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8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MVP Conf"/>
          <p:cNvSpPr/>
          <p:nvPr/>
        </p:nvSpPr>
        <p:spPr>
          <a:xfrm>
            <a:off x="8829720" y="1179000"/>
            <a:ext cx="9800280" cy="48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95000"/>
              </a:lnSpc>
              <a:spcAft>
                <a:spcPts val="30671"/>
              </a:spcAft>
              <a:tabLst>
                <a:tab algn="l" pos="0"/>
              </a:tabLst>
            </a:pPr>
            <a:r>
              <a:rPr b="1" lang="en-US" sz="33240" spc="-1" strike="noStrike">
                <a:solidFill>
                  <a:srgbClr val="ffffff"/>
                </a:solidFill>
                <a:latin typeface="Maven Pro Black"/>
                <a:ea typeface="Maven Pro Regular"/>
              </a:rPr>
              <a:t>MVP Conf</a:t>
            </a:r>
            <a:endParaRPr b="0" lang="pt-BR" sz="3324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83" name="Group 6" descr="preencoded.png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0" y="15120"/>
            <a:ext cx="18286920" cy="10285920"/>
          </a:xfrm>
          <a:prstGeom prst="rect">
            <a:avLst/>
          </a:prstGeom>
          <a:ln w="0">
            <a:noFill/>
          </a:ln>
        </p:spPr>
      </p:pic>
      <p:pic>
        <p:nvPicPr>
          <p:cNvPr id="184" name="Rectangle 6" descr="preencoded.png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0" y="0"/>
            <a:ext cx="3628080" cy="1637280"/>
          </a:xfrm>
          <a:prstGeom prst="rect">
            <a:avLst/>
          </a:prstGeom>
          <a:ln w="0">
            <a:noFill/>
          </a:ln>
        </p:spPr>
      </p:pic>
      <p:pic>
        <p:nvPicPr>
          <p:cNvPr id="185" name="Clip path group" descr="preencoded.png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609480" y="590400"/>
            <a:ext cx="2418120" cy="456120"/>
          </a:xfrm>
          <a:prstGeom prst="rect">
            <a:avLst/>
          </a:prstGeom>
          <a:ln w="0">
            <a:noFill/>
          </a:ln>
        </p:spPr>
      </p:pic>
      <p:pic>
        <p:nvPicPr>
          <p:cNvPr id="186" name="image 4" descr="preencoded.png"/>
          <p:cNvPicPr/>
          <p:nvPr/>
        </p:nvPicPr>
        <p:blipFill>
          <a:blip r:embed="rId7"/>
          <a:stretch/>
        </p:blipFill>
        <p:spPr>
          <a:xfrm>
            <a:off x="7448400" y="1343160"/>
            <a:ext cx="9800280" cy="8942760"/>
          </a:xfrm>
          <a:prstGeom prst="rect">
            <a:avLst/>
          </a:prstGeom>
          <a:ln w="0">
            <a:noFill/>
          </a:ln>
        </p:spPr>
      </p:pic>
      <p:sp>
        <p:nvSpPr>
          <p:cNvPr id="187" name="Junte-se a ns nessa jornada"/>
          <p:cNvSpPr/>
          <p:nvPr/>
        </p:nvSpPr>
        <p:spPr>
          <a:xfrm>
            <a:off x="762120" y="3958560"/>
            <a:ext cx="6799680" cy="226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95000"/>
              </a:lnSpc>
              <a:spcAft>
                <a:spcPts val="7149"/>
              </a:spcAft>
              <a:tabLst>
                <a:tab algn="l" pos="0"/>
              </a:tabLst>
            </a:pPr>
            <a:r>
              <a:rPr b="1" lang="en-US" sz="8000" spc="-1" strike="noStrike">
                <a:solidFill>
                  <a:srgbClr val="ffffff"/>
                </a:solidFill>
                <a:latin typeface="Maven Pro Black"/>
                <a:ea typeface="Maven Pro Regular"/>
              </a:rPr>
              <a:t>Obrigado!!!</a:t>
            </a:r>
            <a:endParaRPr b="0" lang="pt-BR" sz="8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16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Clip path group" descr="preencoded.png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358560" y="0"/>
            <a:ext cx="17928360" cy="5708160"/>
          </a:xfrm>
          <a:prstGeom prst="rect">
            <a:avLst/>
          </a:prstGeom>
          <a:ln w="0">
            <a:noFill/>
          </a:ln>
        </p:spPr>
      </p:pic>
      <p:pic>
        <p:nvPicPr>
          <p:cNvPr id="189" name="Frame 6" descr="preencoded.png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762120" y="7172280"/>
            <a:ext cx="3628080" cy="646560"/>
          </a:xfrm>
          <a:prstGeom prst="rect">
            <a:avLst/>
          </a:prstGeom>
          <a:ln w="0">
            <a:noFill/>
          </a:ln>
        </p:spPr>
      </p:pic>
      <p:pic>
        <p:nvPicPr>
          <p:cNvPr id="190" name="Frame 7" descr="preencoded.png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4600440" y="7172280"/>
            <a:ext cx="3227760" cy="646560"/>
          </a:xfrm>
          <a:prstGeom prst="rect">
            <a:avLst/>
          </a:prstGeom>
          <a:ln w="0">
            <a:noFill/>
          </a:ln>
        </p:spPr>
      </p:pic>
      <p:pic>
        <p:nvPicPr>
          <p:cNvPr id="191" name="Frame 8" descr="preencoded.png"/>
          <p:cNvPicPr/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/>
        </p:blipFill>
        <p:spPr>
          <a:xfrm>
            <a:off x="8039160" y="7172280"/>
            <a:ext cx="2942280" cy="646560"/>
          </a:xfrm>
          <a:prstGeom prst="rect">
            <a:avLst/>
          </a:prstGeom>
          <a:ln w="0">
            <a:noFill/>
          </a:ln>
        </p:spPr>
      </p:pic>
      <p:pic>
        <p:nvPicPr>
          <p:cNvPr id="192" name="Clip path group" descr="preencoded.png"/>
          <p:cNvPicPr/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/>
        </p:blipFill>
        <p:spPr>
          <a:xfrm>
            <a:off x="762120" y="2352600"/>
            <a:ext cx="2418120" cy="456120"/>
          </a:xfrm>
          <a:prstGeom prst="rect">
            <a:avLst/>
          </a:prstGeom>
          <a:ln w="0">
            <a:noFill/>
          </a:ln>
        </p:spPr>
      </p:pic>
      <p:pic>
        <p:nvPicPr>
          <p:cNvPr id="193" name="Frame 1" descr="preencoded.png"/>
          <p:cNvPicPr/>
          <p:nvPr/>
        </p:nvPicPr>
        <p:blipFill>
          <a:blip r:embed="rId11"/>
          <a:stretch/>
        </p:blipFill>
        <p:spPr>
          <a:xfrm>
            <a:off x="3419640" y="2257560"/>
            <a:ext cx="1932480" cy="646560"/>
          </a:xfrm>
          <a:prstGeom prst="rect">
            <a:avLst/>
          </a:prstGeom>
          <a:ln w="0">
            <a:noFill/>
          </a:ln>
        </p:spPr>
      </p:pic>
      <p:pic>
        <p:nvPicPr>
          <p:cNvPr id="194" name="image 2" descr="preencoded.png"/>
          <p:cNvPicPr/>
          <p:nvPr/>
        </p:nvPicPr>
        <p:blipFill>
          <a:blip r:embed="rId12"/>
          <a:stretch/>
        </p:blipFill>
        <p:spPr>
          <a:xfrm>
            <a:off x="10677600" y="0"/>
            <a:ext cx="7609320" cy="10285920"/>
          </a:xfrm>
          <a:prstGeom prst="rect">
            <a:avLst/>
          </a:prstGeom>
          <a:ln w="0">
            <a:noFill/>
          </a:ln>
        </p:spPr>
      </p:pic>
      <p:pic>
        <p:nvPicPr>
          <p:cNvPr id="195" name="Ellipse 1" descr="preencoded.png"/>
          <p:cNvPicPr/>
          <p:nvPr/>
        </p:nvPicPr>
        <p:blipFill>
          <a:blip r:embed="rId13"/>
          <a:stretch/>
        </p:blipFill>
        <p:spPr>
          <a:xfrm>
            <a:off x="0" y="2886120"/>
            <a:ext cx="14705640" cy="7399800"/>
          </a:xfrm>
          <a:prstGeom prst="rect">
            <a:avLst/>
          </a:prstGeom>
          <a:ln w="0">
            <a:noFill/>
          </a:ln>
        </p:spPr>
      </p:pic>
      <p:sp>
        <p:nvSpPr>
          <p:cNvPr id="196" name="contatomvpconfcombr"/>
          <p:cNvSpPr/>
          <p:nvPr/>
        </p:nvSpPr>
        <p:spPr>
          <a:xfrm>
            <a:off x="1390680" y="7324560"/>
            <a:ext cx="292320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25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Maven Pro Regular"/>
                <a:ea typeface="Maven Pro Regular"/>
              </a:rPr>
              <a:t>contato@mvpconf.com.br</a:t>
            </a: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7" name="wwwmvpconfcombr"/>
          <p:cNvSpPr/>
          <p:nvPr/>
        </p:nvSpPr>
        <p:spPr>
          <a:xfrm>
            <a:off x="5229360" y="7324560"/>
            <a:ext cx="259920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25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Maven Pro Regular"/>
                <a:ea typeface="Maven Pro Regular"/>
              </a:rPr>
              <a:t>www.mvpconf.com.br</a:t>
            </a: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8" name="mvpconf"/>
          <p:cNvSpPr/>
          <p:nvPr/>
        </p:nvSpPr>
        <p:spPr>
          <a:xfrm>
            <a:off x="9315360" y="7324560"/>
            <a:ext cx="166572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25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Maven Pro Regular"/>
                <a:ea typeface="Maven Pro Regular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Maven Pro Regular"/>
                <a:ea typeface="Maven Pro Regular"/>
              </a:rPr>
              <a:t>/ @mvpconf</a:t>
            </a: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9" name="Edio 2025"/>
          <p:cNvSpPr/>
          <p:nvPr/>
        </p:nvSpPr>
        <p:spPr>
          <a:xfrm>
            <a:off x="3724200" y="2409840"/>
            <a:ext cx="134208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25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Maven Pro Medium"/>
                <a:ea typeface="Maven Pro Medium"/>
              </a:rPr>
              <a:t>Edição 2025</a:t>
            </a: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0" name="Fale com a gente e descubra como fazer parte dessa transformao"/>
          <p:cNvSpPr/>
          <p:nvPr/>
        </p:nvSpPr>
        <p:spPr>
          <a:xfrm>
            <a:off x="762120" y="3594240"/>
            <a:ext cx="11196000" cy="288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95000"/>
              </a:lnSpc>
              <a:spcAft>
                <a:spcPts val="6075"/>
              </a:spcAft>
              <a:tabLst>
                <a:tab algn="l" pos="0"/>
              </a:tabLst>
            </a:pPr>
            <a:r>
              <a:rPr b="1" lang="en-US" sz="6500" spc="-1" strike="noStrike">
                <a:solidFill>
                  <a:srgbClr val="ffffff"/>
                </a:solidFill>
                <a:latin typeface="Maven Pro Black"/>
                <a:ea typeface="Maven Pro Regular"/>
              </a:rPr>
              <a:t>Fale com a gente e descubra como fazer </a:t>
            </a:r>
            <a:br>
              <a:rPr sz="6500"/>
            </a:br>
            <a:r>
              <a:rPr b="1" lang="en-US" sz="6500" spc="-1" strike="noStrike">
                <a:solidFill>
                  <a:srgbClr val="ffffff"/>
                </a:solidFill>
                <a:latin typeface="Maven Pro Black"/>
                <a:ea typeface="Maven Pro Regular"/>
              </a:rPr>
              <a:t>parte dessa transformação.</a:t>
            </a:r>
            <a:endParaRPr b="0" lang="pt-BR" sz="65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8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Rectangle 7" descr="preencoded.png"/>
          <p:cNvPicPr/>
          <p:nvPr/>
        </p:nvPicPr>
        <p:blipFill>
          <a:blip r:embed="rId1"/>
          <a:stretch/>
        </p:blipFill>
        <p:spPr>
          <a:xfrm>
            <a:off x="14144760" y="0"/>
            <a:ext cx="4142160" cy="10285920"/>
          </a:xfrm>
          <a:prstGeom prst="rect">
            <a:avLst/>
          </a:prstGeom>
          <a:ln w="0">
            <a:noFill/>
          </a:ln>
        </p:spPr>
      </p:pic>
      <p:pic>
        <p:nvPicPr>
          <p:cNvPr id="37" name="Rectangle 8" descr="preencoded.png"/>
          <p:cNvPicPr/>
          <p:nvPr/>
        </p:nvPicPr>
        <p:blipFill>
          <a:blip r:embed="rId2"/>
          <a:stretch/>
        </p:blipFill>
        <p:spPr>
          <a:xfrm>
            <a:off x="10001160" y="0"/>
            <a:ext cx="4142160" cy="10285920"/>
          </a:xfrm>
          <a:prstGeom prst="rect">
            <a:avLst/>
          </a:prstGeom>
          <a:ln w="0">
            <a:noFill/>
          </a:ln>
        </p:spPr>
      </p:pic>
      <p:pic>
        <p:nvPicPr>
          <p:cNvPr id="38" name="Rectangle 6" descr="preencoded.png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0" y="0"/>
            <a:ext cx="3628080" cy="1637280"/>
          </a:xfrm>
          <a:prstGeom prst="rect">
            <a:avLst/>
          </a:prstGeom>
          <a:ln w="0">
            <a:noFill/>
          </a:ln>
        </p:spPr>
      </p:pic>
      <p:pic>
        <p:nvPicPr>
          <p:cNvPr id="39" name="Clip path group" descr="preencoded.png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609480" y="590400"/>
            <a:ext cx="2418120" cy="456120"/>
          </a:xfrm>
          <a:prstGeom prst="rect">
            <a:avLst/>
          </a:prstGeom>
          <a:ln w="0">
            <a:noFill/>
          </a:ln>
        </p:spPr>
      </p:pic>
      <p:pic>
        <p:nvPicPr>
          <p:cNvPr id="40" name="Frame 1" descr="preencoded.png"/>
          <p:cNvPicPr/>
          <p:nvPr/>
        </p:nvPicPr>
        <p:blipFill>
          <a:blip r:embed="rId7"/>
          <a:stretch/>
        </p:blipFill>
        <p:spPr>
          <a:xfrm>
            <a:off x="15592320" y="762120"/>
            <a:ext cx="1932480" cy="646560"/>
          </a:xfrm>
          <a:prstGeom prst="rect">
            <a:avLst/>
          </a:prstGeom>
          <a:ln w="0">
            <a:noFill/>
          </a:ln>
        </p:spPr>
      </p:pic>
      <p:pic>
        <p:nvPicPr>
          <p:cNvPr id="41" name="image" descr="preencoded.png"/>
          <p:cNvPicPr/>
          <p:nvPr/>
        </p:nvPicPr>
        <p:blipFill>
          <a:blip r:embed="rId8"/>
          <a:stretch/>
        </p:blipFill>
        <p:spPr>
          <a:xfrm>
            <a:off x="9677520" y="2762280"/>
            <a:ext cx="7847640" cy="5028120"/>
          </a:xfrm>
          <a:prstGeom prst="rect">
            <a:avLst/>
          </a:prstGeom>
          <a:ln w="0">
            <a:noFill/>
          </a:ln>
        </p:spPr>
      </p:pic>
      <p:sp>
        <p:nvSpPr>
          <p:cNvPr id="42" name="O maior evento de tecnologia da Amrica Latina organizado por MVPs da Microsoft Somos uma comunidade apaixonada por tecnologia e acima de tudo por transformar vidas Nosso evento conecta especialistas entusiastas e lderes do setor com um objetivo em comum u"/>
          <p:cNvSpPr/>
          <p:nvPr/>
        </p:nvSpPr>
        <p:spPr>
          <a:xfrm>
            <a:off x="762120" y="1934280"/>
            <a:ext cx="7466400" cy="319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just" defTabSz="914400">
              <a:lnSpc>
                <a:spcPct val="125000"/>
              </a:lnSpc>
              <a:spcAft>
                <a:spcPts val="2472"/>
              </a:spcAft>
              <a:tabLst>
                <a:tab algn="l" pos="0"/>
              </a:tabLst>
            </a:pPr>
            <a:endParaRPr b="0" lang="pt-BR" sz="2680" spc="-1" strike="noStrike">
              <a:solidFill>
                <a:srgbClr val="ffffff"/>
              </a:solidFill>
              <a:latin typeface="Arial"/>
            </a:endParaRPr>
          </a:p>
          <a:p>
            <a:pPr algn="just" defTabSz="914400">
              <a:lnSpc>
                <a:spcPct val="125000"/>
              </a:lnSpc>
              <a:spcAft>
                <a:spcPts val="2472"/>
              </a:spcAft>
              <a:tabLst>
                <a:tab algn="l" pos="0"/>
              </a:tabLst>
            </a:pPr>
            <a:r>
              <a:rPr b="1" lang="pt-BR" sz="2680" spc="-1" strike="noStrike">
                <a:solidFill>
                  <a:srgbClr val="ffffff"/>
                </a:solidFill>
                <a:latin typeface="Maven Pro Black"/>
                <a:ea typeface="Inter"/>
              </a:rPr>
              <a:t>O que é o MVP Conf?</a:t>
            </a:r>
            <a:endParaRPr b="0" lang="pt-BR" sz="2680" spc="-1" strike="noStrike">
              <a:solidFill>
                <a:srgbClr val="ffffff"/>
              </a:solidFill>
              <a:latin typeface="Arial"/>
            </a:endParaRPr>
          </a:p>
          <a:p>
            <a:pPr algn="just" defTabSz="914400">
              <a:lnSpc>
                <a:spcPct val="125000"/>
              </a:lnSpc>
              <a:spcAft>
                <a:spcPts val="2472"/>
              </a:spcAft>
              <a:tabLst>
                <a:tab algn="l" pos="0"/>
              </a:tabLst>
            </a:pPr>
            <a:r>
              <a:rPr b="1" lang="pt-BR" sz="2000" spc="-1" strike="noStrike">
                <a:solidFill>
                  <a:srgbClr val="ffffff"/>
                </a:solidFill>
                <a:latin typeface="Maven Pro Black"/>
                <a:ea typeface="Inter"/>
              </a:rPr>
              <a:t>Evento técnico nacional idealizado por MVPs (Most Valuable Professionals) da comunidade Microsoft.</a:t>
            </a:r>
            <a:endParaRPr b="0" lang="pt-BR" sz="2000" spc="-1" strike="noStrike">
              <a:solidFill>
                <a:srgbClr val="ffffff"/>
              </a:solidFill>
              <a:latin typeface="Arial"/>
            </a:endParaRPr>
          </a:p>
          <a:p>
            <a:pPr algn="just" defTabSz="914400">
              <a:lnSpc>
                <a:spcPct val="125000"/>
              </a:lnSpc>
              <a:spcAft>
                <a:spcPts val="2472"/>
              </a:spcAft>
              <a:tabLst>
                <a:tab algn="l" pos="0"/>
              </a:tabLst>
            </a:pPr>
            <a:r>
              <a:rPr b="1" lang="pt-BR" sz="2000" spc="-1" strike="noStrike">
                <a:solidFill>
                  <a:srgbClr val="ffffff"/>
                </a:solidFill>
                <a:latin typeface="Maven Pro Black"/>
                <a:ea typeface="Inter"/>
              </a:rPr>
              <a:t>Criado em 2018 com o propósito de compartilhar conhecimento, conectar pessoas e gerar impacto social.</a:t>
            </a:r>
            <a:endParaRPr b="0" lang="pt-BR" sz="2000" spc="-1" strike="noStrike">
              <a:solidFill>
                <a:srgbClr val="ffffff"/>
              </a:solidFill>
              <a:latin typeface="Arial"/>
            </a:endParaRPr>
          </a:p>
          <a:p>
            <a:pPr algn="just" defTabSz="914400">
              <a:lnSpc>
                <a:spcPct val="125000"/>
              </a:lnSpc>
              <a:spcAft>
                <a:spcPts val="2472"/>
              </a:spcAft>
              <a:tabLst>
                <a:tab algn="l" pos="0"/>
              </a:tabLst>
            </a:pPr>
            <a:r>
              <a:rPr b="1" lang="pt-BR" sz="2000" spc="-1" strike="noStrike">
                <a:solidFill>
                  <a:srgbClr val="ffffff"/>
                </a:solidFill>
                <a:latin typeface="Maven Pro Black"/>
                <a:ea typeface="Inter"/>
              </a:rPr>
              <a:t>Reúne centenas de palestras distribuídas em trilhas como IA, nuvem, dados, segurança, Microsoft 365, entre outras.</a:t>
            </a:r>
            <a:endParaRPr b="0" lang="pt-BR" sz="2000" spc="-1" strike="noStrike">
              <a:solidFill>
                <a:srgbClr val="ffffff"/>
              </a:solidFill>
              <a:latin typeface="Arial"/>
            </a:endParaRPr>
          </a:p>
          <a:p>
            <a:pPr algn="just" defTabSz="914400">
              <a:lnSpc>
                <a:spcPct val="125000"/>
              </a:lnSpc>
              <a:spcAft>
                <a:spcPts val="2472"/>
              </a:spcAft>
              <a:tabLst>
                <a:tab algn="l" pos="0"/>
              </a:tabLst>
            </a:pPr>
            <a:r>
              <a:rPr b="1" lang="pt-BR" sz="2000" spc="-1" strike="noStrike">
                <a:solidFill>
                  <a:srgbClr val="ffffff"/>
                </a:solidFill>
                <a:latin typeface="Maven Pro Black"/>
                <a:ea typeface="Inter"/>
              </a:rPr>
              <a:t>Todo o lucro arrecadado com a venda dos ingressos é revertido para projetos sociais.</a:t>
            </a:r>
            <a:endParaRPr b="0" lang="pt-BR" sz="2000" spc="-1" strike="noStrike">
              <a:solidFill>
                <a:srgbClr val="ffffff"/>
              </a:solidFill>
              <a:latin typeface="Arial"/>
            </a:endParaRPr>
          </a:p>
          <a:p>
            <a:pPr algn="just" defTabSz="914400">
              <a:lnSpc>
                <a:spcPct val="125000"/>
              </a:lnSpc>
              <a:spcAft>
                <a:spcPts val="2472"/>
              </a:spcAft>
              <a:tabLst>
                <a:tab algn="l" pos="0"/>
              </a:tabLst>
            </a:pPr>
            <a:endParaRPr b="0" lang="pt-BR" sz="2680" spc="-1" strike="noStrike">
              <a:solidFill>
                <a:srgbClr val="ffffff"/>
              </a:solidFill>
              <a:latin typeface="Arial"/>
            </a:endParaRPr>
          </a:p>
          <a:p>
            <a:pPr algn="just" defTabSz="914400">
              <a:lnSpc>
                <a:spcPct val="125000"/>
              </a:lnSpc>
              <a:spcAft>
                <a:spcPts val="2472"/>
              </a:spcAft>
              <a:tabLst>
                <a:tab algn="l" pos="0"/>
              </a:tabLst>
            </a:pPr>
            <a:endParaRPr b="0" lang="pt-BR" sz="2680" spc="-1" strike="noStrike">
              <a:solidFill>
                <a:srgbClr val="ffffff"/>
              </a:solidFill>
              <a:latin typeface="Arial"/>
            </a:endParaRPr>
          </a:p>
          <a:p>
            <a:pPr algn="just" defTabSz="914400">
              <a:lnSpc>
                <a:spcPct val="125000"/>
              </a:lnSpc>
              <a:spcAft>
                <a:spcPts val="2472"/>
              </a:spcAft>
              <a:tabLst>
                <a:tab algn="l" pos="0"/>
              </a:tabLst>
            </a:pPr>
            <a:endParaRPr b="0" lang="pt-BR" sz="268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wwwmvpconfcombr"/>
          <p:cNvSpPr/>
          <p:nvPr/>
        </p:nvSpPr>
        <p:spPr>
          <a:xfrm>
            <a:off x="14867640" y="9182160"/>
            <a:ext cx="268596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25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ffffff">
                    <a:alpha val="60000"/>
                  </a:srgbClr>
                </a:solidFill>
                <a:latin typeface="Maven Pro SemiBold"/>
                <a:ea typeface="Inter"/>
              </a:rPr>
              <a:t>www.mvpconf.com.br</a:t>
            </a: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Edio 2025"/>
          <p:cNvSpPr/>
          <p:nvPr/>
        </p:nvSpPr>
        <p:spPr>
          <a:xfrm>
            <a:off x="15897240" y="914400"/>
            <a:ext cx="134208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25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Maven Pro Medium"/>
                <a:ea typeface="Maven Pro Medium"/>
              </a:rPr>
              <a:t>Edição 2025</a:t>
            </a: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Clip path group 1" descr="preencoded.png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761760" y="761760"/>
            <a:ext cx="2417760" cy="456120"/>
          </a:xfrm>
          <a:prstGeom prst="rect">
            <a:avLst/>
          </a:prstGeom>
          <a:ln w="0">
            <a:noFill/>
          </a:ln>
        </p:spPr>
      </p:pic>
      <p:pic>
        <p:nvPicPr>
          <p:cNvPr id="46" name="Frame 3" descr="preencoded.png"/>
          <p:cNvPicPr/>
          <p:nvPr/>
        </p:nvPicPr>
        <p:blipFill>
          <a:blip r:embed="rId3"/>
          <a:stretch/>
        </p:blipFill>
        <p:spPr>
          <a:xfrm>
            <a:off x="15592320" y="761760"/>
            <a:ext cx="1932480" cy="646200"/>
          </a:xfrm>
          <a:prstGeom prst="rect">
            <a:avLst/>
          </a:prstGeom>
          <a:ln w="0">
            <a:noFill/>
          </a:ln>
        </p:spPr>
      </p:pic>
      <p:sp>
        <p:nvSpPr>
          <p:cNvPr id="47" name="Pgina 2"/>
          <p:cNvSpPr/>
          <p:nvPr/>
        </p:nvSpPr>
        <p:spPr>
          <a:xfrm>
            <a:off x="761760" y="9182160"/>
            <a:ext cx="130284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25000"/>
              </a:lnSpc>
            </a:pPr>
            <a:r>
              <a:rPr b="0" lang="en-US" sz="1200" spc="-1" strike="noStrike">
                <a:solidFill>
                  <a:srgbClr val="364459">
                    <a:alpha val="60000"/>
                  </a:srgbClr>
                </a:solidFill>
                <a:latin typeface="Maven Pro Regular"/>
                <a:ea typeface="Maven Pro Regular"/>
              </a:rPr>
              <a:t>Página 03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Edio 2"/>
          <p:cNvSpPr/>
          <p:nvPr/>
        </p:nvSpPr>
        <p:spPr>
          <a:xfrm>
            <a:off x="15896880" y="914040"/>
            <a:ext cx="134172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25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Maven Pro Medium"/>
                <a:ea typeface="Maven Pro Medium"/>
              </a:rPr>
              <a:t>Edição 2025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essoas em Primeiro Lugar 2"/>
          <p:cNvSpPr/>
          <p:nvPr/>
        </p:nvSpPr>
        <p:spPr>
          <a:xfrm>
            <a:off x="761760" y="3023280"/>
            <a:ext cx="4069800" cy="264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95000"/>
              </a:lnSpc>
              <a:spcAft>
                <a:spcPts val="5349"/>
              </a:spcAft>
            </a:pPr>
            <a:r>
              <a:rPr b="1" lang="en-US" sz="5800" spc="-1" strike="noStrike">
                <a:solidFill>
                  <a:srgbClr val="008eff"/>
                </a:solidFill>
                <a:latin typeface="Maven Pro Black"/>
                <a:ea typeface="Maven Pro Regular"/>
              </a:rPr>
              <a:t>Diego Matos</a:t>
            </a:r>
            <a:endParaRPr b="0" lang="pt-BR" sz="5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Tecnologia  o meio Pessoas so o fim 2"/>
          <p:cNvSpPr/>
          <p:nvPr/>
        </p:nvSpPr>
        <p:spPr>
          <a:xfrm>
            <a:off x="761400" y="5942880"/>
            <a:ext cx="4375440" cy="48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25000"/>
              </a:lnSpc>
              <a:spcAft>
                <a:spcPts val="1570"/>
              </a:spcAft>
            </a:pPr>
            <a:r>
              <a:rPr b="0" lang="pt-BR" sz="2300" spc="-1" strike="noStrike">
                <a:solidFill>
                  <a:srgbClr val="364459">
                    <a:alpha val="60000"/>
                  </a:srgbClr>
                </a:solidFill>
                <a:latin typeface="Maven Pro Black"/>
              </a:rPr>
              <a:t>CTO e Arquiteto de Soluções Cloud </a:t>
            </a:r>
            <a:r>
              <a:rPr b="1" lang="pt-BR" sz="2300" spc="-1" strike="noStrike">
                <a:solidFill>
                  <a:srgbClr val="008eff"/>
                </a:solidFill>
                <a:latin typeface="Maven Pro Black"/>
                <a:ea typeface="Maven Pro Regular"/>
              </a:rPr>
              <a:t>@cloud2go</a:t>
            </a:r>
            <a:endParaRPr b="0" lang="pt-BR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Cada palestra painel e oficina  pensado para gerar valor real para quem participa  presencialmente ou online Mas o verdadeiro legado est nas histrias que continuamos escrevendo atravs das instituies que apoiamos 2"/>
          <p:cNvSpPr/>
          <p:nvPr/>
        </p:nvSpPr>
        <p:spPr>
          <a:xfrm>
            <a:off x="5342400" y="2211480"/>
            <a:ext cx="8138160" cy="469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04920" indent="-304920" algn="just" defTabSz="914400">
              <a:lnSpc>
                <a:spcPct val="125000"/>
              </a:lnSpc>
              <a:spcAft>
                <a:spcPts val="1199"/>
              </a:spcAft>
              <a:buClr>
                <a:srgbClr val="364459"/>
              </a:buClr>
              <a:buFont typeface="Arial"/>
              <a:buChar char="•"/>
            </a:pPr>
            <a:r>
              <a:rPr b="0" lang="pt-BR" sz="2600" spc="-1" strike="noStrike">
                <a:solidFill>
                  <a:srgbClr val="364459">
                    <a:alpha val="60000"/>
                  </a:srgbClr>
                </a:solidFill>
                <a:latin typeface="Maven Pro Black"/>
              </a:rPr>
              <a:t>Diego Matos é especialista em infraestrutura e arquitetura em nuvem, com mais de 15 anos de experiência em projetos corporativos de migração, modernização e governança no Microsoft Azure.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marL="304920" indent="-304920" algn="just" defTabSz="914400">
              <a:lnSpc>
                <a:spcPct val="125000"/>
              </a:lnSpc>
              <a:spcAft>
                <a:spcPts val="1199"/>
              </a:spcAft>
              <a:buClr>
                <a:srgbClr val="364459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364459">
                    <a:alpha val="60000"/>
                  </a:srgbClr>
                </a:solidFill>
                <a:latin typeface="Maven Pro Black"/>
              </a:rPr>
              <a:t>É Microsoft MVP em Azure e Microsoft Certified Trainer (MCT).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marL="304920" indent="-304920" algn="just" defTabSz="914400">
              <a:lnSpc>
                <a:spcPct val="125000"/>
              </a:lnSpc>
              <a:spcAft>
                <a:spcPts val="1199"/>
              </a:spcAft>
              <a:buClr>
                <a:srgbClr val="364459"/>
              </a:buClr>
              <a:buFont typeface="Arial"/>
              <a:buChar char="•"/>
            </a:pPr>
            <a:r>
              <a:rPr b="0" lang="pt-BR" sz="2600" spc="-1" strike="noStrike">
                <a:solidFill>
                  <a:srgbClr val="364459">
                    <a:alpha val="60000"/>
                  </a:srgbClr>
                </a:solidFill>
                <a:latin typeface="Maven Pro Black"/>
              </a:rPr>
              <a:t>Atua como CTO da Cloud2Go, liderando iniciativas de migração, segurança e modernização em nuvem.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marL="304920" indent="-304920" algn="just" defTabSz="914400">
              <a:lnSpc>
                <a:spcPct val="125000"/>
              </a:lnSpc>
              <a:spcAft>
                <a:spcPts val="1199"/>
              </a:spcAft>
              <a:buClr>
                <a:srgbClr val="364459"/>
              </a:buClr>
              <a:buFont typeface="Arial"/>
              <a:buChar char="•"/>
            </a:pPr>
            <a:r>
              <a:rPr b="0" lang="pt-BR" sz="2600" spc="-1" strike="noStrike">
                <a:solidFill>
                  <a:srgbClr val="364459">
                    <a:alpha val="60000"/>
                  </a:srgbClr>
                </a:solidFill>
                <a:latin typeface="Maven Pro Black"/>
              </a:rPr>
              <a:t>Participa da comunidade técnica como palestrante e criador de conteúdo sobre Azure, DevOps e modernização de workloads.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" name="Image 2" descr="preencoded.png"/>
          <p:cNvPicPr/>
          <p:nvPr/>
        </p:nvPicPr>
        <p:blipFill>
          <a:blip r:embed="rId4"/>
          <a:stretch/>
        </p:blipFill>
        <p:spPr>
          <a:xfrm>
            <a:off x="250200" y="8307720"/>
            <a:ext cx="4122000" cy="1746720"/>
          </a:xfrm>
          <a:prstGeom prst="rect">
            <a:avLst/>
          </a:prstGeom>
          <a:ln w="0">
            <a:noFill/>
          </a:ln>
        </p:spPr>
      </p:pic>
      <p:pic>
        <p:nvPicPr>
          <p:cNvPr id="53" name="Picture 4" descr="imagem do perfil"/>
          <p:cNvPicPr/>
          <p:nvPr/>
        </p:nvPicPr>
        <p:blipFill>
          <a:blip r:embed="rId5"/>
          <a:stretch/>
        </p:blipFill>
        <p:spPr>
          <a:xfrm>
            <a:off x="13910040" y="2358000"/>
            <a:ext cx="3972600" cy="3972600"/>
          </a:xfrm>
          <a:prstGeom prst="rect">
            <a:avLst/>
          </a:prstGeom>
          <a:ln w="0">
            <a:noFill/>
          </a:ln>
        </p:spPr>
      </p:pic>
      <p:pic>
        <p:nvPicPr>
          <p:cNvPr id="54" name="Picture 5" descr=""/>
          <p:cNvPicPr/>
          <p:nvPr/>
        </p:nvPicPr>
        <p:blipFill>
          <a:blip r:embed="rId6"/>
          <a:stretch/>
        </p:blipFill>
        <p:spPr>
          <a:xfrm>
            <a:off x="14525280" y="6672240"/>
            <a:ext cx="2998800" cy="2932560"/>
          </a:xfrm>
          <a:prstGeom prst="rect">
            <a:avLst/>
          </a:prstGeom>
          <a:ln w="0">
            <a:noFill/>
          </a:ln>
        </p:spPr>
      </p:pic>
      <p:pic>
        <p:nvPicPr>
          <p:cNvPr id="55" name="Picture 6" descr="CTO Summit | Conheça nossos Patrocinadores"/>
          <p:cNvPicPr/>
          <p:nvPr/>
        </p:nvPicPr>
        <p:blipFill>
          <a:blip r:embed="rId7"/>
          <a:stretch/>
        </p:blipFill>
        <p:spPr>
          <a:xfrm>
            <a:off x="678960" y="7006320"/>
            <a:ext cx="3304440" cy="1177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Clip path group" descr="preencoded.png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762120" y="762120"/>
            <a:ext cx="2418120" cy="456120"/>
          </a:xfrm>
          <a:prstGeom prst="rect">
            <a:avLst/>
          </a:prstGeom>
          <a:ln w="0">
            <a:noFill/>
          </a:ln>
        </p:spPr>
      </p:pic>
      <p:pic>
        <p:nvPicPr>
          <p:cNvPr id="57" name="Frame 1" descr="preencoded.png"/>
          <p:cNvPicPr/>
          <p:nvPr/>
        </p:nvPicPr>
        <p:blipFill>
          <a:blip r:embed="rId3"/>
          <a:stretch/>
        </p:blipFill>
        <p:spPr>
          <a:xfrm>
            <a:off x="15592320" y="762120"/>
            <a:ext cx="1932480" cy="646560"/>
          </a:xfrm>
          <a:prstGeom prst="rect">
            <a:avLst/>
          </a:prstGeom>
          <a:ln w="0">
            <a:noFill/>
          </a:ln>
        </p:spPr>
      </p:pic>
      <p:sp>
        <p:nvSpPr>
          <p:cNvPr id="58" name="wwwmvpconfcombr"/>
          <p:cNvSpPr/>
          <p:nvPr/>
        </p:nvSpPr>
        <p:spPr>
          <a:xfrm>
            <a:off x="15019920" y="9182160"/>
            <a:ext cx="253368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25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364459">
                    <a:alpha val="60000"/>
                  </a:srgbClr>
                </a:solidFill>
                <a:latin typeface="Maven Pro Regular"/>
                <a:ea typeface="Maven Pro Regular"/>
              </a:rPr>
              <a:t>www.mvpconf.com.br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Edio 2025"/>
          <p:cNvSpPr/>
          <p:nvPr/>
        </p:nvSpPr>
        <p:spPr>
          <a:xfrm>
            <a:off x="15897240" y="914400"/>
            <a:ext cx="134208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25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Maven Pro Medium"/>
                <a:ea typeface="Maven Pro Medium"/>
              </a:rPr>
              <a:t>Edição 2025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essoas em Primeiro Lugar"/>
          <p:cNvSpPr/>
          <p:nvPr/>
        </p:nvSpPr>
        <p:spPr>
          <a:xfrm>
            <a:off x="762120" y="2109240"/>
            <a:ext cx="7054200" cy="264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95000"/>
              </a:lnSpc>
              <a:spcAft>
                <a:spcPts val="8022"/>
              </a:spcAft>
              <a:tabLst>
                <a:tab algn="l" pos="0"/>
              </a:tabLst>
            </a:pPr>
            <a:r>
              <a:rPr b="1" lang="en-US" sz="8690" spc="-1" strike="noStrike">
                <a:solidFill>
                  <a:srgbClr val="008eff"/>
                </a:solidFill>
                <a:latin typeface="Maven Pro Black"/>
                <a:ea typeface="Maven Pro Regular"/>
              </a:rPr>
              <a:t>Renato Groffe</a:t>
            </a:r>
            <a:endParaRPr b="0" lang="pt-BR" sz="86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Cada palestra painel e oficina  pensado para gerar valor real para quem participa  presencialmente ou online Mas o verdadeiro legado est nas histrias que continuamos escrevendo atravs das instituies que apoiamos"/>
          <p:cNvSpPr/>
          <p:nvPr/>
        </p:nvSpPr>
        <p:spPr>
          <a:xfrm>
            <a:off x="5342760" y="2211120"/>
            <a:ext cx="8138520" cy="642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57200" indent="-457200" algn="just" defTabSz="914400">
              <a:lnSpc>
                <a:spcPct val="125000"/>
              </a:lnSpc>
              <a:spcAft>
                <a:spcPts val="1800"/>
              </a:spcAft>
              <a:buClr>
                <a:srgbClr val="364459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364459">
                    <a:alpha val="60000"/>
                  </a:srgbClr>
                </a:solidFill>
                <a:latin typeface="Maven Pro Regular"/>
              </a:rPr>
              <a:t>Microsoft Most Valuable Professional (MVP)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algn="just" defTabSz="914400">
              <a:lnSpc>
                <a:spcPct val="125000"/>
              </a:lnSpc>
              <a:spcAft>
                <a:spcPts val="1800"/>
              </a:spcAft>
              <a:buClr>
                <a:srgbClr val="364459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364459">
                    <a:alpha val="60000"/>
                  </a:srgbClr>
                </a:solidFill>
                <a:latin typeface="Maven Pro Regular"/>
              </a:rPr>
              <a:t>Docker Captain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algn="just" defTabSz="914400">
              <a:lnSpc>
                <a:spcPct val="125000"/>
              </a:lnSpc>
              <a:spcAft>
                <a:spcPts val="1800"/>
              </a:spcAft>
              <a:buClr>
                <a:srgbClr val="364459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364459">
                    <a:alpha val="60000"/>
                  </a:srgbClr>
                </a:solidFill>
                <a:latin typeface="Maven Pro Regular"/>
              </a:rPr>
              <a:t>APIsec U Ambassador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algn="just" defTabSz="914400">
              <a:lnSpc>
                <a:spcPct val="125000"/>
              </a:lnSpc>
              <a:spcAft>
                <a:spcPts val="1800"/>
              </a:spcAft>
              <a:buClr>
                <a:srgbClr val="364459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364459">
                    <a:alpha val="60000"/>
                  </a:srgbClr>
                </a:solidFill>
                <a:latin typeface="Maven Pro Regular"/>
              </a:rPr>
              <a:t>Multi-Plataform Technical Audience Contributor (MTAC)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algn="just" defTabSz="914400">
              <a:lnSpc>
                <a:spcPct val="125000"/>
              </a:lnSpc>
              <a:spcAft>
                <a:spcPts val="1800"/>
              </a:spcAft>
              <a:buClr>
                <a:srgbClr val="364459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364459">
                    <a:alpha val="60000"/>
                  </a:srgbClr>
                </a:solidFill>
                <a:latin typeface="Maven Pro Regular"/>
              </a:rPr>
              <a:t>Arquiteto de Soluções/Software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algn="just" defTabSz="914400">
              <a:lnSpc>
                <a:spcPct val="125000"/>
              </a:lnSpc>
              <a:spcAft>
                <a:spcPts val="1800"/>
              </a:spcAft>
              <a:buClr>
                <a:srgbClr val="364459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364459">
                    <a:alpha val="60000"/>
                  </a:srgbClr>
                </a:solidFill>
                <a:latin typeface="Maven Pro Regular"/>
              </a:rPr>
              <a:t>+20 anos de experiência na área de Tecnologia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algn="just" defTabSz="914400">
              <a:lnSpc>
                <a:spcPct val="125000"/>
              </a:lnSpc>
              <a:spcAft>
                <a:spcPts val="1800"/>
              </a:spcAft>
              <a:buClr>
                <a:srgbClr val="364459"/>
              </a:buClr>
              <a:buFont typeface="Arial"/>
              <a:buChar char="•"/>
            </a:pPr>
            <a:r>
              <a:rPr b="0" lang="pt-BR" sz="2800" spc="-1" strike="noStrike">
                <a:solidFill>
                  <a:srgbClr val="364459">
                    <a:alpha val="60000"/>
                  </a:srgbClr>
                </a:solidFill>
                <a:latin typeface="Maven Pro Regular"/>
              </a:rPr>
              <a:t>Community Leader, Autor Técnico e Palestrante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2" name="Imagem 5" descr="Homem com óculos de grau&#10;&#10;O conteúdo gerado por IA pode estar incorreto."/>
          <p:cNvPicPr/>
          <p:nvPr/>
        </p:nvPicPr>
        <p:blipFill>
          <a:blip r:embed="rId4"/>
          <a:srcRect l="8183" t="0" r="10375" b="0"/>
          <a:stretch/>
        </p:blipFill>
        <p:spPr>
          <a:xfrm>
            <a:off x="13992120" y="2208240"/>
            <a:ext cx="3809160" cy="4677840"/>
          </a:xfrm>
          <a:prstGeom prst="rect">
            <a:avLst/>
          </a:prstGeom>
          <a:ln w="0">
            <a:noFill/>
          </a:ln>
        </p:spPr>
      </p:pic>
      <p:pic>
        <p:nvPicPr>
          <p:cNvPr id="63" name="Imagem 15" descr="Código QR&#10;&#10;O conteúdo gerado por IA pode estar incorreto."/>
          <p:cNvPicPr/>
          <p:nvPr/>
        </p:nvPicPr>
        <p:blipFill>
          <a:blip r:embed="rId5"/>
          <a:stretch/>
        </p:blipFill>
        <p:spPr>
          <a:xfrm>
            <a:off x="550440" y="4809960"/>
            <a:ext cx="4281480" cy="4281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16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image 1" descr="preencoded.png"/>
          <p:cNvPicPr/>
          <p:nvPr/>
        </p:nvPicPr>
        <p:blipFill>
          <a:blip r:embed="rId1"/>
          <a:stretch/>
        </p:blipFill>
        <p:spPr>
          <a:xfrm>
            <a:off x="-2880" y="32040"/>
            <a:ext cx="18286920" cy="10285920"/>
          </a:xfrm>
          <a:prstGeom prst="rect">
            <a:avLst/>
          </a:prstGeom>
          <a:ln w="0">
            <a:noFill/>
          </a:ln>
        </p:spPr>
      </p:pic>
      <p:pic>
        <p:nvPicPr>
          <p:cNvPr id="65" name="Rectangle 6" descr="preencoded.png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0" y="0"/>
            <a:ext cx="3628080" cy="1637280"/>
          </a:xfrm>
          <a:prstGeom prst="rect">
            <a:avLst/>
          </a:prstGeom>
          <a:ln w="0">
            <a:noFill/>
          </a:ln>
        </p:spPr>
      </p:pic>
      <p:pic>
        <p:nvPicPr>
          <p:cNvPr id="66" name="Clip path group" descr="preencoded.png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609480" y="590400"/>
            <a:ext cx="2418120" cy="456120"/>
          </a:xfrm>
          <a:prstGeom prst="rect">
            <a:avLst/>
          </a:prstGeom>
          <a:ln w="0">
            <a:noFill/>
          </a:ln>
        </p:spPr>
      </p:pic>
      <p:pic>
        <p:nvPicPr>
          <p:cNvPr id="67" name="Frame 1" descr="preencoded.png"/>
          <p:cNvPicPr/>
          <p:nvPr/>
        </p:nvPicPr>
        <p:blipFill>
          <a:blip r:embed="rId6"/>
          <a:stretch/>
        </p:blipFill>
        <p:spPr>
          <a:xfrm>
            <a:off x="15592320" y="762120"/>
            <a:ext cx="1932480" cy="646560"/>
          </a:xfrm>
          <a:prstGeom prst="rect">
            <a:avLst/>
          </a:prstGeom>
          <a:ln w="0">
            <a:noFill/>
          </a:ln>
        </p:spPr>
      </p:pic>
      <p:sp>
        <p:nvSpPr>
          <p:cNvPr id="68" name="wwwmvpconfcombr"/>
          <p:cNvSpPr/>
          <p:nvPr/>
        </p:nvSpPr>
        <p:spPr>
          <a:xfrm>
            <a:off x="14901480" y="9167040"/>
            <a:ext cx="265212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25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>
                    <a:alpha val="60000"/>
                  </a:srgbClr>
                </a:solidFill>
                <a:latin typeface="Maven Pro Regular"/>
                <a:ea typeface="Maven Pro Regular"/>
              </a:rPr>
              <a:t>www.mvpconf.com.br</a:t>
            </a: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9" name="Edio 2025"/>
          <p:cNvSpPr/>
          <p:nvPr/>
        </p:nvSpPr>
        <p:spPr>
          <a:xfrm>
            <a:off x="15897240" y="914400"/>
            <a:ext cx="134208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25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Maven Pro Medium"/>
                <a:ea typeface="Maven Pro Medium"/>
              </a:rPr>
              <a:t>Edição 2025</a:t>
            </a: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0" name="Nosso Propsito"/>
          <p:cNvSpPr/>
          <p:nvPr/>
        </p:nvSpPr>
        <p:spPr>
          <a:xfrm>
            <a:off x="3381120" y="1537200"/>
            <a:ext cx="11518920" cy="152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ct val="91000"/>
              </a:lnSpc>
              <a:spcAft>
                <a:spcPts val="11004"/>
              </a:spcAft>
            </a:pPr>
            <a:r>
              <a:rPr b="1" lang="pt-BR" sz="4800" spc="-1" strike="noStrike">
                <a:solidFill>
                  <a:srgbClr val="ffffff"/>
                </a:solidFill>
                <a:latin typeface="Maven Pro Black"/>
              </a:rPr>
              <a:t>Conteúdos desta apresentação</a:t>
            </a:r>
            <a:endParaRPr b="0" lang="pt-BR" sz="4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1" name="O maior evento de tecnologia da Amrica Latina organizado por MVPs da Microsoft Somos uma comunidade apaixonada por tecnologia e acima de tudo por transformar vidas Nosso evento conecta especialistas entusiastas e lderes do setor com um objetivo em comum u"/>
          <p:cNvSpPr/>
          <p:nvPr/>
        </p:nvSpPr>
        <p:spPr>
          <a:xfrm>
            <a:off x="300240" y="6371640"/>
            <a:ext cx="17481600" cy="118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ct val="125000"/>
              </a:lnSpc>
              <a:spcAft>
                <a:spcPts val="2472"/>
              </a:spcAft>
            </a:pPr>
            <a:r>
              <a:rPr b="1" lang="en-US" sz="3600" spc="-1" strike="noStrike">
                <a:solidFill>
                  <a:srgbClr val="ffffff"/>
                </a:solidFill>
                <a:latin typeface="Maven Pro Black"/>
              </a:rPr>
              <a:t>github.com/renatogroffe/mcp-bases-relacionais_mvpconf2025</a:t>
            </a:r>
            <a:endParaRPr b="0" lang="pt-BR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2" name="Nosso Propsito"/>
          <p:cNvSpPr/>
          <p:nvPr/>
        </p:nvSpPr>
        <p:spPr>
          <a:xfrm>
            <a:off x="11755440" y="3648600"/>
            <a:ext cx="5099040" cy="152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91000"/>
              </a:lnSpc>
              <a:spcAft>
                <a:spcPts val="11004"/>
              </a:spcAft>
            </a:pPr>
            <a:r>
              <a:rPr b="0" lang="pt-BR" sz="4400" spc="-1" strike="noStrike">
                <a:solidFill>
                  <a:srgbClr val="ffffff"/>
                </a:solidFill>
                <a:latin typeface="Maven Pro Black"/>
              </a:rPr>
              <a:t>Deixem um</a:t>
            </a:r>
            <a:br>
              <a:rPr sz="4400"/>
            </a:br>
            <a:r>
              <a:rPr b="0" lang="pt-BR" sz="4400" spc="-1" strike="noStrike">
                <a:solidFill>
                  <a:srgbClr val="ffffff"/>
                </a:solidFill>
                <a:latin typeface="Maven Pro Black"/>
              </a:rPr>
              <a:t>star </a:t>
            </a:r>
            <a:r>
              <a:rPr b="0" lang="pt-BR" sz="4400" spc="-1" strike="noStrike">
                <a:solidFill>
                  <a:srgbClr val="364459">
                    <a:alpha val="60000"/>
                  </a:srgbClr>
                </a:solidFill>
                <a:latin typeface="Maven Pro Regular"/>
              </a:rPr>
              <a:t>⭐</a:t>
            </a:r>
            <a:r>
              <a:rPr b="0" lang="pt-BR" sz="4400" spc="-1" strike="noStrike">
                <a:solidFill>
                  <a:srgbClr val="ffffff"/>
                </a:solidFill>
                <a:latin typeface="Maven Pro Black"/>
              </a:rPr>
              <a:t> </a:t>
            </a:r>
            <a:r>
              <a:rPr b="0" lang="en-US" sz="4400" spc="-1" strike="noStrike">
                <a:solidFill>
                  <a:srgbClr val="ffffff"/>
                </a:solidFill>
                <a:latin typeface="Maven Pro Black"/>
              </a:rPr>
              <a:t>apoiando</a:t>
            </a:r>
            <a:endParaRPr b="0" lang="pt-BR" sz="4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3" name="Gráfico 5" descr=""/>
          <p:cNvPicPr/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/>
        </p:blipFill>
        <p:spPr>
          <a:xfrm>
            <a:off x="6840000" y="7555680"/>
            <a:ext cx="2260080" cy="1784520"/>
          </a:xfrm>
          <a:prstGeom prst="rect">
            <a:avLst/>
          </a:prstGeom>
          <a:ln w="0">
            <a:noFill/>
          </a:ln>
        </p:spPr>
      </p:pic>
      <p:pic>
        <p:nvPicPr>
          <p:cNvPr id="74" name="Imagem 6" descr=""/>
          <p:cNvPicPr/>
          <p:nvPr/>
        </p:nvPicPr>
        <p:blipFill>
          <a:blip r:embed="rId9"/>
          <a:srcRect l="29359" t="0" r="31150" b="27014"/>
          <a:stretch/>
        </p:blipFill>
        <p:spPr>
          <a:xfrm>
            <a:off x="9266040" y="7380000"/>
            <a:ext cx="2366280" cy="2223360"/>
          </a:xfrm>
          <a:prstGeom prst="rect">
            <a:avLst/>
          </a:prstGeom>
          <a:ln w="0">
            <a:noFill/>
          </a:ln>
        </p:spPr>
      </p:pic>
      <p:pic>
        <p:nvPicPr>
          <p:cNvPr id="75" name="" descr=""/>
          <p:cNvPicPr/>
          <p:nvPr/>
        </p:nvPicPr>
        <p:blipFill>
          <a:blip r:embed="rId10"/>
          <a:stretch/>
        </p:blipFill>
        <p:spPr>
          <a:xfrm>
            <a:off x="7200000" y="2411640"/>
            <a:ext cx="3959280" cy="395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Clip path group" descr="preencoded.png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762120" y="762120"/>
            <a:ext cx="2418120" cy="456120"/>
          </a:xfrm>
          <a:prstGeom prst="rect">
            <a:avLst/>
          </a:prstGeom>
          <a:ln w="0">
            <a:noFill/>
          </a:ln>
        </p:spPr>
      </p:pic>
      <p:pic>
        <p:nvPicPr>
          <p:cNvPr id="77" name="Frame 1" descr="preencoded.png"/>
          <p:cNvPicPr/>
          <p:nvPr/>
        </p:nvPicPr>
        <p:blipFill>
          <a:blip r:embed="rId3"/>
          <a:stretch/>
        </p:blipFill>
        <p:spPr>
          <a:xfrm>
            <a:off x="15592320" y="762120"/>
            <a:ext cx="1932480" cy="646560"/>
          </a:xfrm>
          <a:prstGeom prst="rect">
            <a:avLst/>
          </a:prstGeom>
          <a:ln w="0">
            <a:noFill/>
          </a:ln>
        </p:spPr>
      </p:pic>
      <p:sp>
        <p:nvSpPr>
          <p:cNvPr id="78" name="wwwmvpconfcombr"/>
          <p:cNvSpPr/>
          <p:nvPr/>
        </p:nvSpPr>
        <p:spPr>
          <a:xfrm>
            <a:off x="15019920" y="9182160"/>
            <a:ext cx="253368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25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364459">
                    <a:alpha val="60000"/>
                  </a:srgbClr>
                </a:solidFill>
                <a:latin typeface="Maven Pro Regular"/>
                <a:ea typeface="Maven Pro Regular"/>
              </a:rPr>
              <a:t>www.mvpconf.com.br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Edio 2025"/>
          <p:cNvSpPr/>
          <p:nvPr/>
        </p:nvSpPr>
        <p:spPr>
          <a:xfrm>
            <a:off x="15897240" y="914400"/>
            <a:ext cx="134208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25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Maven Pro Medium"/>
                <a:ea typeface="Maven Pro Medium"/>
              </a:rPr>
              <a:t>Edição 2025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essoas em Primeiro Lugar"/>
          <p:cNvSpPr/>
          <p:nvPr/>
        </p:nvSpPr>
        <p:spPr>
          <a:xfrm>
            <a:off x="2118960" y="1562040"/>
            <a:ext cx="13777200" cy="15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95000"/>
              </a:lnSpc>
              <a:spcAft>
                <a:spcPts val="8022"/>
              </a:spcAft>
            </a:pPr>
            <a:r>
              <a:rPr b="1" lang="en-US" sz="4800" spc="-1" strike="noStrike">
                <a:solidFill>
                  <a:srgbClr val="008eff"/>
                </a:solidFill>
                <a:latin typeface="Maven Pro Black"/>
              </a:rPr>
              <a:t>Agenda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Cada palestra painel e oficina  pensado para gerar valor real para quem participa  presencialmente ou online Mas o verdadeiro legado est nas histrias que continuamos escrevendo atravs das instituies que apoiamos"/>
          <p:cNvSpPr/>
          <p:nvPr/>
        </p:nvSpPr>
        <p:spPr>
          <a:xfrm>
            <a:off x="2419200" y="2994480"/>
            <a:ext cx="15867720" cy="46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57200" indent="-457200" algn="just" defTabSz="914400">
              <a:lnSpc>
                <a:spcPct val="125000"/>
              </a:lnSpc>
              <a:spcAft>
                <a:spcPts val="1800"/>
              </a:spcAft>
              <a:buClr>
                <a:srgbClr val="364459"/>
              </a:buClr>
              <a:buFont typeface="Arial"/>
              <a:buChar char="•"/>
            </a:pPr>
            <a:r>
              <a:rPr b="0" lang="pt-BR" sz="4400" spc="-1" strike="noStrike">
                <a:solidFill>
                  <a:srgbClr val="364459">
                    <a:alpha val="60000"/>
                  </a:srgbClr>
                </a:solidFill>
                <a:latin typeface="Maven Pro Regular"/>
              </a:rPr>
              <a:t>Segurança em containers e Kubernetes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algn="just" defTabSz="914400">
              <a:lnSpc>
                <a:spcPct val="125000"/>
              </a:lnSpc>
              <a:spcAft>
                <a:spcPts val="1800"/>
              </a:spcAft>
              <a:buClr>
                <a:srgbClr val="364459"/>
              </a:buClr>
              <a:buFont typeface="Arial"/>
              <a:buChar char="•"/>
            </a:pPr>
            <a:r>
              <a:rPr b="0" lang="pt-BR" sz="4400" spc="-1" strike="noStrike">
                <a:solidFill>
                  <a:srgbClr val="364459">
                    <a:alpha val="60000"/>
                  </a:srgbClr>
                </a:solidFill>
                <a:latin typeface="Maven Pro Regular"/>
              </a:rPr>
              <a:t>Ferramentas e exemplos práticos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2" name="Gráfico 17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6840360" y="7556040"/>
            <a:ext cx="2260080" cy="1784520"/>
          </a:xfrm>
          <a:prstGeom prst="rect">
            <a:avLst/>
          </a:prstGeom>
          <a:ln w="0">
            <a:noFill/>
          </a:ln>
        </p:spPr>
      </p:pic>
      <p:pic>
        <p:nvPicPr>
          <p:cNvPr id="83" name="Imagem 8" descr=""/>
          <p:cNvPicPr/>
          <p:nvPr/>
        </p:nvPicPr>
        <p:blipFill>
          <a:blip r:embed="rId6"/>
          <a:srcRect l="29359" t="0" r="31150" b="27014"/>
          <a:stretch/>
        </p:blipFill>
        <p:spPr>
          <a:xfrm>
            <a:off x="9266400" y="7380360"/>
            <a:ext cx="2366280" cy="2223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Clip path group" descr="preencoded.png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762120" y="762120"/>
            <a:ext cx="2418120" cy="456120"/>
          </a:xfrm>
          <a:prstGeom prst="rect">
            <a:avLst/>
          </a:prstGeom>
          <a:ln w="0">
            <a:noFill/>
          </a:ln>
        </p:spPr>
      </p:pic>
      <p:pic>
        <p:nvPicPr>
          <p:cNvPr id="85" name="Frame 1" descr="preencoded.png"/>
          <p:cNvPicPr/>
          <p:nvPr/>
        </p:nvPicPr>
        <p:blipFill>
          <a:blip r:embed="rId3"/>
          <a:stretch/>
        </p:blipFill>
        <p:spPr>
          <a:xfrm>
            <a:off x="15592320" y="762120"/>
            <a:ext cx="1932480" cy="646560"/>
          </a:xfrm>
          <a:prstGeom prst="rect">
            <a:avLst/>
          </a:prstGeom>
          <a:ln w="0">
            <a:noFill/>
          </a:ln>
        </p:spPr>
      </p:pic>
      <p:sp>
        <p:nvSpPr>
          <p:cNvPr id="86" name="wwwmvpconfcombr"/>
          <p:cNvSpPr/>
          <p:nvPr/>
        </p:nvSpPr>
        <p:spPr>
          <a:xfrm>
            <a:off x="15019920" y="9182160"/>
            <a:ext cx="253368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25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364459">
                    <a:alpha val="60000"/>
                  </a:srgbClr>
                </a:solidFill>
                <a:latin typeface="Maven Pro Regular"/>
                <a:ea typeface="Maven Pro Regular"/>
              </a:rPr>
              <a:t>www.mvpconf.com.br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Edio 2025"/>
          <p:cNvSpPr/>
          <p:nvPr/>
        </p:nvSpPr>
        <p:spPr>
          <a:xfrm>
            <a:off x="15897240" y="914400"/>
            <a:ext cx="134208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25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Maven Pro Medium"/>
                <a:ea typeface="Maven Pro Medium"/>
              </a:rPr>
              <a:t>Edição 2025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essoas em Primeiro Lugar"/>
          <p:cNvSpPr/>
          <p:nvPr/>
        </p:nvSpPr>
        <p:spPr>
          <a:xfrm>
            <a:off x="2118960" y="1562040"/>
            <a:ext cx="13777200" cy="15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95000"/>
              </a:lnSpc>
              <a:spcAft>
                <a:spcPts val="8022"/>
              </a:spcAft>
            </a:pPr>
            <a:r>
              <a:rPr b="1" lang="pt-BR" sz="4800" spc="-1" strike="noStrike">
                <a:solidFill>
                  <a:srgbClr val="008eff"/>
                </a:solidFill>
                <a:latin typeface="Maven Pro Black"/>
              </a:rPr>
              <a:t>Problemas de segurança em containers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Cada palestra painel e oficina  pensado para gerar valor real para quem participa  presencialmente ou online Mas o verdadeiro legado est nas histrias que continuamos escrevendo atravs das instituies que apoiamos"/>
          <p:cNvSpPr/>
          <p:nvPr/>
        </p:nvSpPr>
        <p:spPr>
          <a:xfrm>
            <a:off x="2419200" y="2545200"/>
            <a:ext cx="11371680" cy="663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57200" indent="-457200" defTabSz="914400">
              <a:lnSpc>
                <a:spcPct val="125000"/>
              </a:lnSpc>
              <a:spcAft>
                <a:spcPts val="1800"/>
              </a:spcAft>
              <a:buClr>
                <a:srgbClr val="364459"/>
              </a:buClr>
              <a:buFont typeface="Arial"/>
              <a:buChar char="•"/>
            </a:pPr>
            <a:r>
              <a:rPr b="0" lang="pt-BR" sz="4400" spc="-1" strike="noStrike">
                <a:solidFill>
                  <a:srgbClr val="364459">
                    <a:alpha val="60000"/>
                  </a:srgbClr>
                </a:solidFill>
                <a:latin typeface="Maven Pro Regular"/>
              </a:rPr>
              <a:t>Imagens desatualizadas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25000"/>
              </a:lnSpc>
              <a:spcAft>
                <a:spcPts val="1800"/>
              </a:spcAft>
              <a:buClr>
                <a:srgbClr val="364459"/>
              </a:buClr>
              <a:buFont typeface="Arial"/>
              <a:buChar char="•"/>
            </a:pPr>
            <a:r>
              <a:rPr b="0" lang="pt-BR" sz="4400" spc="-1" strike="noStrike">
                <a:solidFill>
                  <a:srgbClr val="364459">
                    <a:alpha val="60000"/>
                  </a:srgbClr>
                </a:solidFill>
                <a:latin typeface="Maven Pro Regular"/>
              </a:rPr>
              <a:t>Vulnerabilidades em distribuições de sistemas operacionais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25000"/>
              </a:lnSpc>
              <a:spcAft>
                <a:spcPts val="1800"/>
              </a:spcAft>
              <a:buClr>
                <a:srgbClr val="364459"/>
              </a:buClr>
              <a:buFont typeface="Arial"/>
              <a:buChar char="•"/>
            </a:pPr>
            <a:r>
              <a:rPr b="0" lang="pt-BR" sz="4400" spc="-1" strike="noStrike">
                <a:solidFill>
                  <a:srgbClr val="364459">
                    <a:alpha val="60000"/>
                  </a:srgbClr>
                </a:solidFill>
                <a:latin typeface="Maven Pro Regular"/>
              </a:rPr>
              <a:t>Packages desatualizados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25000"/>
              </a:lnSpc>
              <a:spcAft>
                <a:spcPts val="1800"/>
              </a:spcAft>
              <a:buClr>
                <a:srgbClr val="364459"/>
              </a:buClr>
              <a:buFont typeface="Arial"/>
              <a:buChar char="•"/>
            </a:pPr>
            <a:r>
              <a:rPr b="0" lang="pt-BR" sz="4400" spc="-1" strike="noStrike">
                <a:solidFill>
                  <a:srgbClr val="364459">
                    <a:alpha val="60000"/>
                  </a:srgbClr>
                </a:solidFill>
                <a:latin typeface="Maven Pro Regular"/>
              </a:rPr>
              <a:t>Falhas envolvendo configurações (secrets, itens de configuração)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0" name="Gráfico 7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14612760" y="3420000"/>
            <a:ext cx="3386520" cy="2359440"/>
          </a:xfrm>
          <a:prstGeom prst="rect">
            <a:avLst/>
          </a:prstGeom>
          <a:ln w="0">
            <a:noFill/>
          </a:ln>
        </p:spPr>
      </p:pic>
      <p:pic>
        <p:nvPicPr>
          <p:cNvPr id="91" name="Gráfico 8" descr="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12672000" y="5729040"/>
            <a:ext cx="2834640" cy="250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Clip path group 2" descr="preencoded.png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762120" y="762120"/>
            <a:ext cx="2418120" cy="456120"/>
          </a:xfrm>
          <a:prstGeom prst="rect">
            <a:avLst/>
          </a:prstGeom>
          <a:ln w="0">
            <a:noFill/>
          </a:ln>
        </p:spPr>
      </p:pic>
      <p:pic>
        <p:nvPicPr>
          <p:cNvPr id="93" name="Frame 2" descr="preencoded.png"/>
          <p:cNvPicPr/>
          <p:nvPr/>
        </p:nvPicPr>
        <p:blipFill>
          <a:blip r:embed="rId3"/>
          <a:stretch/>
        </p:blipFill>
        <p:spPr>
          <a:xfrm>
            <a:off x="15592320" y="762120"/>
            <a:ext cx="1932480" cy="646560"/>
          </a:xfrm>
          <a:prstGeom prst="rect">
            <a:avLst/>
          </a:prstGeom>
          <a:ln w="0">
            <a:noFill/>
          </a:ln>
        </p:spPr>
      </p:pic>
      <p:sp>
        <p:nvSpPr>
          <p:cNvPr id="94" name="wwwmvpconfcombr 1"/>
          <p:cNvSpPr/>
          <p:nvPr/>
        </p:nvSpPr>
        <p:spPr>
          <a:xfrm>
            <a:off x="15019920" y="9182160"/>
            <a:ext cx="253368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25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364459">
                    <a:alpha val="60000"/>
                  </a:srgbClr>
                </a:solidFill>
                <a:latin typeface="Maven Pro Regular"/>
                <a:ea typeface="Maven Pro Regular"/>
              </a:rPr>
              <a:t>www.mvpconf.com.br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Edio 1"/>
          <p:cNvSpPr/>
          <p:nvPr/>
        </p:nvSpPr>
        <p:spPr>
          <a:xfrm>
            <a:off x="15897240" y="914400"/>
            <a:ext cx="134208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25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Maven Pro Medium"/>
                <a:ea typeface="Maven Pro Medium"/>
              </a:rPr>
              <a:t>Edição 2025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essoas em Primeiro Lugar 1"/>
          <p:cNvSpPr/>
          <p:nvPr/>
        </p:nvSpPr>
        <p:spPr>
          <a:xfrm>
            <a:off x="2118960" y="1562040"/>
            <a:ext cx="13777200" cy="159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95000"/>
              </a:lnSpc>
              <a:spcAft>
                <a:spcPts val="8022"/>
              </a:spcAft>
            </a:pPr>
            <a:r>
              <a:rPr b="1" lang="pt-BR" sz="4800" spc="-1" strike="noStrike">
                <a:solidFill>
                  <a:srgbClr val="008eff"/>
                </a:solidFill>
                <a:latin typeface="Maven Pro Black"/>
              </a:rPr>
              <a:t>Problemas de segurança em containers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Cada palestra painel e oficina  pensado para gerar valor real para quem participa  presencialmente ou online Mas o verdadeiro legado est nas histrias que continuamos escrevendo atravs das instituies que apoiamos 1"/>
          <p:cNvSpPr/>
          <p:nvPr/>
        </p:nvSpPr>
        <p:spPr>
          <a:xfrm>
            <a:off x="2419200" y="2545200"/>
            <a:ext cx="11371680" cy="663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57200" indent="-457200" defTabSz="914400">
              <a:lnSpc>
                <a:spcPct val="125000"/>
              </a:lnSpc>
              <a:spcAft>
                <a:spcPts val="1800"/>
              </a:spcAft>
              <a:buClr>
                <a:srgbClr val="364459"/>
              </a:buClr>
              <a:buFont typeface="Arial"/>
              <a:buChar char="•"/>
            </a:pPr>
            <a:r>
              <a:rPr b="0" lang="pt-BR" sz="4400" spc="-1" strike="noStrike">
                <a:solidFill>
                  <a:srgbClr val="364459">
                    <a:alpha val="60000"/>
                  </a:srgbClr>
                </a:solidFill>
                <a:latin typeface="Maven Pro Regular"/>
              </a:rPr>
              <a:t>Equívocos com permissionamento em ambientes que hospedam aplicações containerizadas (Kubernetes, nuvem...)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 defTabSz="914400">
              <a:lnSpc>
                <a:spcPct val="125000"/>
              </a:lnSpc>
              <a:spcAft>
                <a:spcPts val="1800"/>
              </a:spcAft>
              <a:buClr>
                <a:srgbClr val="364459"/>
              </a:buClr>
              <a:buFont typeface="Arial"/>
              <a:buChar char="•"/>
            </a:pPr>
            <a:r>
              <a:rPr b="0" lang="pt-BR" sz="4400" spc="-1" strike="noStrike">
                <a:solidFill>
                  <a:srgbClr val="364459">
                    <a:alpha val="60000"/>
                  </a:srgbClr>
                </a:solidFill>
                <a:latin typeface="Maven Pro Regular"/>
              </a:rPr>
              <a:t>Exposição de portas especiais (80, por exemplo)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8" name="Gráfico 1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14612760" y="3420000"/>
            <a:ext cx="3386520" cy="2359440"/>
          </a:xfrm>
          <a:prstGeom prst="rect">
            <a:avLst/>
          </a:prstGeom>
          <a:ln w="0">
            <a:noFill/>
          </a:ln>
        </p:spPr>
      </p:pic>
      <p:pic>
        <p:nvPicPr>
          <p:cNvPr id="99" name="Gráfico 2" descr="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12672000" y="5729040"/>
            <a:ext cx="2834640" cy="250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490</TotalTime>
  <Application>LibreOffice/24.2.7.2$Linux_X86_64 LibreOffice_project/420$Build-2</Application>
  <AppVersion>15.0000</AppVersion>
  <Words>655</Words>
  <Paragraphs>118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2025-05-13T22:34:59Z</dcterms:created>
  <dc:creator>PptxGenJS</dc:creator>
  <dc:description/>
  <dc:language>pt-BR</dc:language>
  <cp:lastModifiedBy/>
  <dcterms:modified xsi:type="dcterms:W3CDTF">2025-10-25T16:26:00Z</dcterms:modified>
  <cp:revision>94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18</vt:i4>
  </property>
  <property fmtid="{D5CDD505-2E9C-101B-9397-08002B2CF9AE}" pid="3" name="PresentationFormat">
    <vt:lpwstr>Personalizar</vt:lpwstr>
  </property>
  <property fmtid="{D5CDD505-2E9C-101B-9397-08002B2CF9AE}" pid="4" name="Slides">
    <vt:i4>18</vt:i4>
  </property>
</Properties>
</file>